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theme/theme4.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5.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6.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 id="2147483758" r:id="rId5"/>
    <p:sldMasterId id="2147483760" r:id="rId6"/>
    <p:sldMasterId id="2147483772" r:id="rId7"/>
    <p:sldMasterId id="2147483774" r:id="rId8"/>
    <p:sldMasterId id="2147483786" r:id="rId9"/>
    <p:sldMasterId id="2147483798" r:id="rId10"/>
    <p:sldMasterId id="2147483811" r:id="rId11"/>
  </p:sldMasterIdLst>
  <p:notesMasterIdLst>
    <p:notesMasterId r:id="rId42"/>
  </p:notesMasterIdLst>
  <p:handoutMasterIdLst>
    <p:handoutMasterId r:id="rId43"/>
  </p:handoutMasterIdLst>
  <p:sldIdLst>
    <p:sldId id="259" r:id="rId12"/>
    <p:sldId id="260" r:id="rId13"/>
    <p:sldId id="264" r:id="rId14"/>
    <p:sldId id="276" r:id="rId15"/>
    <p:sldId id="277" r:id="rId16"/>
    <p:sldId id="300" r:id="rId17"/>
    <p:sldId id="301" r:id="rId18"/>
    <p:sldId id="302" r:id="rId19"/>
    <p:sldId id="303" r:id="rId20"/>
    <p:sldId id="291" r:id="rId21"/>
    <p:sldId id="292" r:id="rId22"/>
    <p:sldId id="293" r:id="rId23"/>
    <p:sldId id="294" r:id="rId24"/>
    <p:sldId id="295" r:id="rId25"/>
    <p:sldId id="296" r:id="rId26"/>
    <p:sldId id="297" r:id="rId27"/>
    <p:sldId id="298" r:id="rId28"/>
    <p:sldId id="299" r:id="rId29"/>
    <p:sldId id="279" r:id="rId30"/>
    <p:sldId id="283" r:id="rId31"/>
    <p:sldId id="284" r:id="rId32"/>
    <p:sldId id="285" r:id="rId33"/>
    <p:sldId id="286" r:id="rId34"/>
    <p:sldId id="287" r:id="rId35"/>
    <p:sldId id="288" r:id="rId36"/>
    <p:sldId id="289" r:id="rId37"/>
    <p:sldId id="290" r:id="rId38"/>
    <p:sldId id="280" r:id="rId39"/>
    <p:sldId id="304" r:id="rId40"/>
    <p:sldId id="263" r:id="rId41"/>
  </p:sldIdLst>
  <p:sldSz cx="9144000" cy="6858000" type="screen4x3"/>
  <p:notesSz cx="68072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211973"/>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82" autoAdjust="0"/>
  </p:normalViewPr>
  <p:slideViewPr>
    <p:cSldViewPr>
      <p:cViewPr varScale="1">
        <p:scale>
          <a:sx n="82" d="100"/>
          <a:sy n="82" d="100"/>
        </p:scale>
        <p:origin x="-989" y="-9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53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6038" y="0"/>
            <a:ext cx="2949575" cy="495300"/>
          </a:xfrm>
          <a:prstGeom prst="rect">
            <a:avLst/>
          </a:prstGeom>
        </p:spPr>
        <p:txBody>
          <a:bodyPr vert="horz" lIns="91440" tIns="45720" rIns="91440" bIns="45720" rtlCol="0"/>
          <a:lstStyle>
            <a:lvl1pPr algn="r">
              <a:defRPr sz="1200"/>
            </a:lvl1pPr>
          </a:lstStyle>
          <a:p>
            <a:fld id="{12E9BF46-E09F-42DB-B6CA-6D0140EC2476}" type="datetimeFigureOut">
              <a:rPr lang="en-GB" smtClean="0"/>
              <a:t>22/12/2014</a:t>
            </a:fld>
            <a:endParaRPr lang="en-GB" dirty="0"/>
          </a:p>
        </p:txBody>
      </p:sp>
      <p:sp>
        <p:nvSpPr>
          <p:cNvPr id="4" name="Footer Placeholder 3"/>
          <p:cNvSpPr>
            <a:spLocks noGrp="1"/>
          </p:cNvSpPr>
          <p:nvPr>
            <p:ph type="ftr" sz="quarter" idx="2"/>
          </p:nvPr>
        </p:nvSpPr>
        <p:spPr>
          <a:xfrm>
            <a:off x="0" y="9409113"/>
            <a:ext cx="2949575" cy="4953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6038" y="9409113"/>
            <a:ext cx="2949575" cy="495300"/>
          </a:xfrm>
          <a:prstGeom prst="rect">
            <a:avLst/>
          </a:prstGeom>
        </p:spPr>
        <p:txBody>
          <a:bodyPr vert="horz" lIns="91440" tIns="45720" rIns="91440" bIns="45720" rtlCol="0" anchor="b"/>
          <a:lstStyle>
            <a:lvl1pPr algn="r">
              <a:defRPr sz="1200"/>
            </a:lvl1pPr>
          </a:lstStyle>
          <a:p>
            <a:fld id="{50ADDA5A-D6A4-40CB-831A-A70F15DA702E}" type="slidenum">
              <a:rPr lang="en-GB" smtClean="0"/>
              <a:t>‹#›</a:t>
            </a:fld>
            <a:endParaRPr lang="en-GB" dirty="0"/>
          </a:p>
        </p:txBody>
      </p:sp>
    </p:spTree>
    <p:extLst>
      <p:ext uri="{BB962C8B-B14F-4D97-AF65-F5344CB8AC3E}">
        <p14:creationId xmlns:p14="http://schemas.microsoft.com/office/powerpoint/2010/main" val="412159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53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5838" y="0"/>
            <a:ext cx="2949787" cy="495300"/>
          </a:xfrm>
          <a:prstGeom prst="rect">
            <a:avLst/>
          </a:prstGeom>
        </p:spPr>
        <p:txBody>
          <a:bodyPr vert="horz" lIns="91440" tIns="45720" rIns="91440" bIns="45720" rtlCol="0"/>
          <a:lstStyle>
            <a:lvl1pPr algn="r">
              <a:defRPr sz="1200"/>
            </a:lvl1pPr>
          </a:lstStyle>
          <a:p>
            <a:fld id="{7665965F-46C9-4FA8-9786-426A2753F503}" type="datetimeFigureOut">
              <a:rPr lang="en-US" smtClean="0"/>
              <a:pPr/>
              <a:t>12/22/2014</a:t>
            </a:fld>
            <a:endParaRPr lang="en-US" dirty="0"/>
          </a:p>
        </p:txBody>
      </p:sp>
      <p:sp>
        <p:nvSpPr>
          <p:cNvPr id="4" name="Slide Image Placeholder 3"/>
          <p:cNvSpPr>
            <a:spLocks noGrp="1" noRot="1" noChangeAspect="1"/>
          </p:cNvSpPr>
          <p:nvPr>
            <p:ph type="sldImg" idx="2"/>
          </p:nvPr>
        </p:nvSpPr>
        <p:spPr>
          <a:xfrm>
            <a:off x="927100" y="742950"/>
            <a:ext cx="4953000" cy="3714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0720" y="4705350"/>
            <a:ext cx="5445760" cy="44577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9787" cy="4953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5838" y="9408981"/>
            <a:ext cx="2949787" cy="49530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dirty="0"/>
          </a:p>
        </p:txBody>
      </p:sp>
    </p:spTree>
    <p:extLst>
      <p:ext uri="{BB962C8B-B14F-4D97-AF65-F5344CB8AC3E}">
        <p14:creationId xmlns:p14="http://schemas.microsoft.com/office/powerpoint/2010/main" val="354940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7</a:t>
            </a:fld>
            <a:endParaRPr lang="en-US" dirty="0"/>
          </a:p>
        </p:txBody>
      </p:sp>
    </p:spTree>
    <p:extLst>
      <p:ext uri="{BB962C8B-B14F-4D97-AF65-F5344CB8AC3E}">
        <p14:creationId xmlns:p14="http://schemas.microsoft.com/office/powerpoint/2010/main" val="28334874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8</a:t>
            </a:fld>
            <a:endParaRPr lang="en-US" dirty="0"/>
          </a:p>
        </p:txBody>
      </p:sp>
    </p:spTree>
    <p:extLst>
      <p:ext uri="{BB962C8B-B14F-4D97-AF65-F5344CB8AC3E}">
        <p14:creationId xmlns:p14="http://schemas.microsoft.com/office/powerpoint/2010/main" val="2833487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9</a:t>
            </a:fld>
            <a:endParaRPr lang="en-US" dirty="0"/>
          </a:p>
        </p:txBody>
      </p:sp>
    </p:spTree>
    <p:extLst>
      <p:ext uri="{BB962C8B-B14F-4D97-AF65-F5344CB8AC3E}">
        <p14:creationId xmlns:p14="http://schemas.microsoft.com/office/powerpoint/2010/main" val="2833487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46D1856-F7EB-4B23-A0D0-DC8956082BEF}" type="slidenum">
              <a:rPr lang="en-GB" smtClean="0">
                <a:solidFill>
                  <a:prstClr val="black"/>
                </a:solidFill>
              </a:rPr>
              <a:pPr/>
              <a:t>12</a:t>
            </a:fld>
            <a:endParaRPr lang="en-GB">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46D1856-F7EB-4B23-A0D0-DC8956082BEF}" type="slidenum">
              <a:rPr lang="en-GB" smtClean="0">
                <a:solidFill>
                  <a:prstClr val="black"/>
                </a:solidFill>
              </a:rPr>
              <a:pPr/>
              <a:t>14</a:t>
            </a:fld>
            <a:endParaRPr lang="en-GB">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46D1856-F7EB-4B23-A0D0-DC8956082BEF}" type="slidenum">
              <a:rPr lang="en-GB" smtClean="0">
                <a:solidFill>
                  <a:prstClr val="black"/>
                </a:solidFill>
              </a:rPr>
              <a:pPr/>
              <a:t>15</a:t>
            </a:fld>
            <a:endParaRPr lang="en-GB">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46D1856-F7EB-4B23-A0D0-DC8956082BEF}" type="slidenum">
              <a:rPr lang="en-GB" smtClean="0">
                <a:solidFill>
                  <a:prstClr val="black"/>
                </a:solidFill>
              </a:rPr>
              <a:pPr/>
              <a:t>16</a:t>
            </a:fld>
            <a:endParaRPr lang="en-GB">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46D1856-F7EB-4B23-A0D0-DC8956082BEF}" type="slidenum">
              <a:rPr lang="en-GB" smtClean="0">
                <a:solidFill>
                  <a:prstClr val="black"/>
                </a:solidFill>
              </a:rPr>
              <a:pPr/>
              <a:t>17</a:t>
            </a:fld>
            <a:endParaRPr lang="en-GB">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F1A7007-A200-4625-857B-C1B607EDAC37}" type="slidenum">
              <a:rPr lang="en-US" smtClean="0"/>
              <a:pPr/>
              <a:t>24</a:t>
            </a:fld>
            <a:endParaRPr lang="en-US"/>
          </a:p>
        </p:txBody>
      </p:sp>
    </p:spTree>
    <p:extLst>
      <p:ext uri="{BB962C8B-B14F-4D97-AF65-F5344CB8AC3E}">
        <p14:creationId xmlns:p14="http://schemas.microsoft.com/office/powerpoint/2010/main" val="16755621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0"/>
            <a:ext cx="7633648" cy="2084543"/>
          </a:xfrm>
          <a:ln>
            <a:noFill/>
          </a:ln>
        </p:spPr>
        <p:txBody>
          <a:bodyPr lIns="0" tIns="0" rIns="0" bIns="0" anchor="t">
            <a:noAutofit/>
          </a:bodyPr>
          <a:lstStyle>
            <a:lvl1pPr algn="l">
              <a:defRPr sz="45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GB" dirty="0"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7377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49242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8"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676529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28596" y="2786058"/>
            <a:ext cx="8229600" cy="338295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626900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438369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15716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2856837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8596" y="1357298"/>
            <a:ext cx="8229600" cy="1143000"/>
          </a:xfrm>
          <a:prstGeom prst="rect">
            <a:avLst/>
          </a:prstGeo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28596" y="2571744"/>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286124"/>
            <a:ext cx="4040188"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3438" y="2571744"/>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86124"/>
            <a:ext cx="4041775"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525303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882050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4368942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00174"/>
            <a:ext cx="5111750" cy="462598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28596" y="2786058"/>
            <a:ext cx="3008313" cy="33337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15710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088000"/>
            <a:ext cx="8028000" cy="4064455"/>
          </a:xfrm>
        </p:spPr>
        <p:txBody>
          <a:bodyPr lIns="0" tIns="0" rIns="0" bIns="0"/>
          <a:lstStyle>
            <a:lvl1pPr>
              <a:spcBef>
                <a:spcPts val="1200"/>
              </a:spcBef>
              <a:defRPr sz="1800" b="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571611"/>
            <a:ext cx="5486400" cy="315596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5545494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00034" y="2571744"/>
            <a:ext cx="8229600" cy="355441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20675340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28736"/>
            <a:ext cx="2057400" cy="4697427"/>
          </a:xfrm>
          <a:prstGeom prst="rect">
            <a:avLst/>
          </a:prstGeo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1428736"/>
            <a:ext cx="6019800" cy="469742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466499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1939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8"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9539789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28596" y="2786058"/>
            <a:ext cx="8229600" cy="338295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0877182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0282516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15716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2563969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8596" y="1357298"/>
            <a:ext cx="8229600" cy="1143000"/>
          </a:xfrm>
          <a:prstGeom prst="rect">
            <a:avLst/>
          </a:prstGeo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28596" y="2571744"/>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286124"/>
            <a:ext cx="4040188"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3438" y="2571744"/>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86124"/>
            <a:ext cx="4041775"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4218253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871433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330946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00174"/>
            <a:ext cx="5111750" cy="462598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28596" y="2786058"/>
            <a:ext cx="3008313" cy="33337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432793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571611"/>
            <a:ext cx="5486400" cy="315596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2946178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00034" y="2571744"/>
            <a:ext cx="8229600" cy="355441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0562806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28736"/>
            <a:ext cx="2057400" cy="4697427"/>
          </a:xfrm>
          <a:prstGeom prst="rect">
            <a:avLst/>
          </a:prstGeo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1428736"/>
            <a:ext cx="6019800" cy="469742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8113791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8"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0873543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28596" y="2786058"/>
            <a:ext cx="8229600" cy="338295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9245678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1089276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15716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7603079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8596" y="1357298"/>
            <a:ext cx="8229600" cy="1143000"/>
          </a:xfrm>
          <a:prstGeom prst="rect">
            <a:avLst/>
          </a:prstGeo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28596" y="2571744"/>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286124"/>
            <a:ext cx="4040188"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3438" y="2571744"/>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86124"/>
            <a:ext cx="4041775"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905382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0153941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3377162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00174"/>
            <a:ext cx="5111750" cy="462598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28596" y="2786058"/>
            <a:ext cx="3008313" cy="33337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2860973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571611"/>
            <a:ext cx="5486400" cy="315596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0497267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00034" y="2571744"/>
            <a:ext cx="8229600" cy="355441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8181552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28736"/>
            <a:ext cx="2057400" cy="4697427"/>
          </a:xfrm>
          <a:prstGeom prst="rect">
            <a:avLst/>
          </a:prstGeo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1428736"/>
            <a:ext cx="6019800" cy="469742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1572329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Divider ">
    <p:bg>
      <p:bgPr>
        <a:solidFill>
          <a:schemeClr val="tx1"/>
        </a:solidFill>
        <a:effectLst/>
      </p:bgPr>
    </p:bg>
    <p:spTree>
      <p:nvGrpSpPr>
        <p:cNvPr id="1" name=""/>
        <p:cNvGrpSpPr/>
        <p:nvPr/>
      </p:nvGrpSpPr>
      <p:grpSpPr>
        <a:xfrm>
          <a:off x="0" y="0"/>
          <a:ext cx="0" cy="0"/>
          <a:chOff x="0" y="0"/>
          <a:chExt cx="0" cy="0"/>
        </a:xfrm>
      </p:grpSpPr>
      <p:sp>
        <p:nvSpPr>
          <p:cNvPr id="41" name="Rectangle 40"/>
          <p:cNvSpPr/>
          <p:nvPr userDrawn="1"/>
        </p:nvSpPr>
        <p:spPr bwMode="auto">
          <a:xfrm>
            <a:off x="1" y="0"/>
            <a:ext cx="9142535"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90000" tIns="72000" rIns="90000" bIns="72000" numCol="1" rtlCol="0" anchor="t" anchorCtr="0" compatLnSpc="1">
            <a:prstTxWarp prst="textNoShape">
              <a:avLst/>
            </a:prstTxWarp>
            <a:noAutofit/>
          </a:bodyPr>
          <a:lstStyle/>
          <a:p>
            <a:pPr marL="173038" indent="-173038" fontAlgn="base">
              <a:spcBef>
                <a:spcPct val="0"/>
              </a:spcBef>
              <a:spcAft>
                <a:spcPct val="0"/>
              </a:spcAft>
              <a:buFont typeface="Arial" pitchFamily="34" charset="0"/>
              <a:buChar char="•"/>
            </a:pPr>
            <a:endParaRPr lang="en-GB" dirty="0" smtClean="0">
              <a:solidFill>
                <a:srgbClr val="FFFFFF"/>
              </a:solidFill>
            </a:endParaRPr>
          </a:p>
        </p:txBody>
      </p:sp>
      <p:sp>
        <p:nvSpPr>
          <p:cNvPr id="3" name="Title 1"/>
          <p:cNvSpPr>
            <a:spLocks noGrp="1"/>
          </p:cNvSpPr>
          <p:nvPr>
            <p:ph type="title" hasCustomPrompt="1"/>
          </p:nvPr>
        </p:nvSpPr>
        <p:spPr bwMode="ltGray">
          <a:xfrm>
            <a:off x="-1" y="4643447"/>
            <a:ext cx="6945941" cy="952283"/>
          </a:xfrm>
          <a:noFill/>
        </p:spPr>
        <p:txBody>
          <a:bodyPr lIns="216000" rIns="360000" bIns="0" anchor="b" anchorCtr="0"/>
          <a:lstStyle>
            <a:lvl1pPr>
              <a:defRPr sz="2800" i="0" baseline="0">
                <a:solidFill>
                  <a:schemeClr val="bg1"/>
                </a:solidFill>
              </a:defRPr>
            </a:lvl1pPr>
          </a:lstStyle>
          <a:p>
            <a:r>
              <a:rPr lang="en-US" dirty="0" smtClean="0"/>
              <a:t>Click to edit main title Arial Bold size 28</a:t>
            </a:r>
            <a:endParaRPr lang="en-GB" dirty="0"/>
          </a:p>
        </p:txBody>
      </p:sp>
      <p:cxnSp>
        <p:nvCxnSpPr>
          <p:cNvPr id="26" name="Straight Connector 25"/>
          <p:cNvCxnSpPr/>
          <p:nvPr/>
        </p:nvCxnSpPr>
        <p:spPr bwMode="auto">
          <a:xfrm>
            <a:off x="0" y="463732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30" name="Text Placeholder 29"/>
          <p:cNvSpPr>
            <a:spLocks noGrp="1"/>
          </p:cNvSpPr>
          <p:nvPr>
            <p:ph type="body" sz="quarter" idx="10" hasCustomPrompt="1"/>
          </p:nvPr>
        </p:nvSpPr>
        <p:spPr bwMode="ltGray">
          <a:xfrm>
            <a:off x="1" y="5655366"/>
            <a:ext cx="5950927" cy="616226"/>
          </a:xfrm>
        </p:spPr>
        <p:txBody>
          <a:bodyPr lIns="216000" rIns="720000"/>
          <a:lstStyle>
            <a:lvl1pPr>
              <a:buNone/>
              <a:defRPr sz="2000" b="1">
                <a:solidFill>
                  <a:schemeClr val="tx2"/>
                </a:solidFill>
              </a:defRPr>
            </a:lvl1pPr>
            <a:lvl2pPr>
              <a:buNone/>
              <a:defRPr b="1">
                <a:solidFill>
                  <a:schemeClr val="bg1"/>
                </a:solidFill>
              </a:defRPr>
            </a:lvl2pPr>
            <a:lvl3pPr>
              <a:defRPr b="1">
                <a:solidFill>
                  <a:schemeClr val="bg1"/>
                </a:solidFill>
              </a:defRPr>
            </a:lvl3pPr>
            <a:lvl4pPr>
              <a:defRPr b="1">
                <a:solidFill>
                  <a:schemeClr val="bg1"/>
                </a:solidFill>
              </a:defRPr>
            </a:lvl4pPr>
            <a:lvl5pPr>
              <a:defRPr b="1">
                <a:solidFill>
                  <a:schemeClr val="bg1"/>
                </a:solidFill>
              </a:defRPr>
            </a:lvl5pPr>
          </a:lstStyle>
          <a:p>
            <a:pPr lvl="0"/>
            <a:r>
              <a:rPr lang="en-US" dirty="0" smtClean="0"/>
              <a:t>Click to edit Subtitle Arial Bold size 20</a:t>
            </a:r>
          </a:p>
        </p:txBody>
      </p:sp>
      <p:sp>
        <p:nvSpPr>
          <p:cNvPr id="32" name="TextBox 31"/>
          <p:cNvSpPr txBox="1"/>
          <p:nvPr/>
        </p:nvSpPr>
        <p:spPr bwMode="ltGray">
          <a:xfrm>
            <a:off x="6682169" y="4691383"/>
            <a:ext cx="2461831" cy="642918"/>
          </a:xfrm>
          <a:prstGeom prst="rect">
            <a:avLst/>
          </a:prstGeom>
          <a:noFill/>
        </p:spPr>
        <p:txBody>
          <a:bodyPr wrap="square" lIns="0" tIns="36000" rIns="252000" bIns="0" rtlCol="0" anchor="t" anchorCtr="0">
            <a:noAutofit/>
          </a:bodyPr>
          <a:lstStyle/>
          <a:p>
            <a:pPr algn="r" eaLnBrk="0" fontAlgn="base" hangingPunct="0">
              <a:spcBef>
                <a:spcPct val="20000"/>
              </a:spcBef>
              <a:spcAft>
                <a:spcPct val="0"/>
              </a:spcAft>
            </a:pPr>
            <a:r>
              <a:rPr lang="en-US" sz="700" dirty="0" smtClean="0">
                <a:solidFill>
                  <a:srgbClr val="FFFFFF"/>
                </a:solidFill>
              </a:rPr>
              <a:t>Version 1 | Public (DELETE CLASSIFICATION)</a:t>
            </a:r>
          </a:p>
          <a:p>
            <a:pPr algn="r" eaLnBrk="0" fontAlgn="base" hangingPunct="0">
              <a:spcBef>
                <a:spcPct val="20000"/>
              </a:spcBef>
              <a:spcAft>
                <a:spcPct val="0"/>
              </a:spcAft>
            </a:pPr>
            <a:r>
              <a:rPr lang="en-US" sz="700" dirty="0" smtClean="0">
                <a:solidFill>
                  <a:srgbClr val="FFFFFF"/>
                </a:solidFill>
              </a:rPr>
              <a:t>Version 1 | Internal Use Only</a:t>
            </a:r>
          </a:p>
          <a:p>
            <a:pPr algn="r" eaLnBrk="0" fontAlgn="base" hangingPunct="0">
              <a:spcBef>
                <a:spcPct val="20000"/>
              </a:spcBef>
              <a:spcAft>
                <a:spcPct val="0"/>
              </a:spcAft>
            </a:pPr>
            <a:r>
              <a:rPr lang="en-US" sz="700" dirty="0" smtClean="0">
                <a:solidFill>
                  <a:srgbClr val="FFFFFF"/>
                </a:solidFill>
              </a:rPr>
              <a:t>Version 1 | Confidential    </a:t>
            </a:r>
          </a:p>
          <a:p>
            <a:pPr algn="r" eaLnBrk="0" fontAlgn="base" hangingPunct="0">
              <a:spcBef>
                <a:spcPct val="20000"/>
              </a:spcBef>
              <a:spcAft>
                <a:spcPct val="0"/>
              </a:spcAft>
            </a:pPr>
            <a:r>
              <a:rPr lang="en-US" sz="700" dirty="0" smtClean="0">
                <a:solidFill>
                  <a:srgbClr val="FFFFFF"/>
                </a:solidFill>
              </a:rPr>
              <a:t>Version 1 | Strictly  Confidential</a:t>
            </a:r>
            <a:endParaRPr lang="en-US" sz="700" dirty="0">
              <a:solidFill>
                <a:srgbClr val="FFFFFF"/>
              </a:solidFill>
            </a:endParaRPr>
          </a:p>
        </p:txBody>
      </p:sp>
      <p:sp>
        <p:nvSpPr>
          <p:cNvPr id="11" name="Text Placeholder 10"/>
          <p:cNvSpPr>
            <a:spLocks noGrp="1"/>
          </p:cNvSpPr>
          <p:nvPr>
            <p:ph type="body" sz="quarter" idx="11" hasCustomPrompt="1"/>
          </p:nvPr>
        </p:nvSpPr>
        <p:spPr bwMode="white">
          <a:xfrm>
            <a:off x="7605368" y="5794514"/>
            <a:ext cx="1311498" cy="237987"/>
          </a:xfrm>
        </p:spPr>
        <p:txBody>
          <a:bodyPr anchor="b" anchorCtr="0"/>
          <a:lstStyle>
            <a:lvl1pPr algn="r">
              <a:buNone/>
              <a:defRPr sz="1000" b="1">
                <a:solidFill>
                  <a:schemeClr val="tx2"/>
                </a:solidFill>
              </a:defRPr>
            </a:lvl1pPr>
          </a:lstStyle>
          <a:p>
            <a:pPr lvl="0"/>
            <a:r>
              <a:rPr lang="en-US" dirty="0" smtClean="0"/>
              <a:t>01/01/2012</a:t>
            </a:r>
            <a:endParaRPr lang="en-US" dirty="0"/>
          </a:p>
        </p:txBody>
      </p:sp>
      <p:sp>
        <p:nvSpPr>
          <p:cNvPr id="10" name="Picture Placeholder 9"/>
          <p:cNvSpPr>
            <a:spLocks noGrp="1"/>
          </p:cNvSpPr>
          <p:nvPr>
            <p:ph type="pic" sz="quarter" idx="12" hasCustomPrompt="1"/>
          </p:nvPr>
        </p:nvSpPr>
        <p:spPr>
          <a:xfrm>
            <a:off x="0" y="0"/>
            <a:ext cx="9136674" cy="4622800"/>
          </a:xfrm>
        </p:spPr>
        <p:txBody>
          <a:bodyPr lIns="1224000" tIns="0" anchor="ctr" anchorCtr="0"/>
          <a:lstStyle>
            <a:lvl1pPr>
              <a:buNone/>
              <a:defRPr>
                <a:sym typeface="Wingdings" pitchFamily="2" charset="2"/>
              </a:defRPr>
            </a:lvl1pPr>
          </a:lstStyle>
          <a:p>
            <a:r>
              <a:rPr lang="en-GB" dirty="0" smtClean="0"/>
              <a:t>Click here to insert cover image </a:t>
            </a:r>
            <a:endParaRPr lang="en-US" dirty="0"/>
          </a:p>
        </p:txBody>
      </p:sp>
      <p:sp>
        <p:nvSpPr>
          <p:cNvPr id="14" name="Rectangle 13"/>
          <p:cNvSpPr/>
          <p:nvPr/>
        </p:nvSpPr>
        <p:spPr bwMode="auto">
          <a:xfrm>
            <a:off x="8007734" y="3953578"/>
            <a:ext cx="914400" cy="603503"/>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72000" rIns="90000" bIns="72000" numCol="1" rtlCol="0" anchor="t" anchorCtr="0" compatLnSpc="1">
            <a:prstTxWarp prst="textNoShape">
              <a:avLst/>
            </a:prstTxWarp>
            <a:noAutofit/>
          </a:bodyPr>
          <a:lstStyle/>
          <a:p>
            <a:pPr marL="173038" indent="-173038" fontAlgn="base">
              <a:spcBef>
                <a:spcPct val="0"/>
              </a:spcBef>
              <a:spcAft>
                <a:spcPct val="0"/>
              </a:spcAft>
              <a:buFont typeface="Arial" pitchFamily="34" charset="0"/>
              <a:buChar char="•"/>
            </a:pPr>
            <a:endParaRPr lang="en-US" dirty="0" smtClean="0">
              <a:solidFill>
                <a:srgbClr val="FFFFFF"/>
              </a:solidFill>
            </a:endParaRPr>
          </a:p>
        </p:txBody>
      </p:sp>
      <p:cxnSp>
        <p:nvCxnSpPr>
          <p:cNvPr id="13" name="Straight Connector 12"/>
          <p:cNvCxnSpPr/>
          <p:nvPr userDrawn="1"/>
        </p:nvCxnSpPr>
        <p:spPr bwMode="ltGray">
          <a:xfrm>
            <a:off x="0" y="463732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grpSp>
        <p:nvGrpSpPr>
          <p:cNvPr id="31" name="Group 30"/>
          <p:cNvGrpSpPr>
            <a:grpSpLocks noChangeAspect="1"/>
          </p:cNvGrpSpPr>
          <p:nvPr userDrawn="1"/>
        </p:nvGrpSpPr>
        <p:grpSpPr bwMode="gray">
          <a:xfrm>
            <a:off x="8693074" y="6454999"/>
            <a:ext cx="225695" cy="224407"/>
            <a:chOff x="1020" y="346"/>
            <a:chExt cx="4114" cy="3756"/>
          </a:xfrm>
        </p:grpSpPr>
        <p:sp>
          <p:nvSpPr>
            <p:cNvPr id="33" name="Freeform 32"/>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4" name="Freeform 33"/>
            <p:cNvSpPr>
              <a:spLocks/>
            </p:cNvSpPr>
            <p:nvPr userDrawn="1"/>
          </p:nvSpPr>
          <p:spPr bwMode="gray">
            <a:xfrm>
              <a:off x="2636" y="1719"/>
              <a:ext cx="85" cy="65"/>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5" name="Freeform 34"/>
            <p:cNvSpPr>
              <a:spLocks/>
            </p:cNvSpPr>
            <p:nvPr userDrawn="1"/>
          </p:nvSpPr>
          <p:spPr bwMode="gray">
            <a:xfrm>
              <a:off x="2823" y="1878"/>
              <a:ext cx="66" cy="75"/>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6" name="Freeform 35"/>
            <p:cNvSpPr>
              <a:spLocks/>
            </p:cNvSpPr>
            <p:nvPr userDrawn="1"/>
          </p:nvSpPr>
          <p:spPr bwMode="gray">
            <a:xfrm>
              <a:off x="2532" y="1215"/>
              <a:ext cx="103" cy="75"/>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7" name="Freeform 36"/>
            <p:cNvSpPr>
              <a:spLocks/>
            </p:cNvSpPr>
            <p:nvPr userDrawn="1"/>
          </p:nvSpPr>
          <p:spPr bwMode="gray">
            <a:xfrm>
              <a:off x="2476" y="1392"/>
              <a:ext cx="85" cy="75"/>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8" name="Freeform 37"/>
            <p:cNvSpPr>
              <a:spLocks/>
            </p:cNvSpPr>
            <p:nvPr userDrawn="1"/>
          </p:nvSpPr>
          <p:spPr bwMode="gray">
            <a:xfrm>
              <a:off x="2448" y="1589"/>
              <a:ext cx="103" cy="65"/>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9" name="Freeform 38"/>
            <p:cNvSpPr>
              <a:spLocks/>
            </p:cNvSpPr>
            <p:nvPr userDrawn="1"/>
          </p:nvSpPr>
          <p:spPr bwMode="gray">
            <a:xfrm>
              <a:off x="2720" y="944"/>
              <a:ext cx="103" cy="47"/>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40" name="Freeform 39"/>
            <p:cNvSpPr>
              <a:spLocks/>
            </p:cNvSpPr>
            <p:nvPr userDrawn="1"/>
          </p:nvSpPr>
          <p:spPr bwMode="gray">
            <a:xfrm>
              <a:off x="2946" y="851"/>
              <a:ext cx="66" cy="103"/>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7" name="Freeform 56"/>
            <p:cNvSpPr>
              <a:spLocks noEditPoints="1"/>
            </p:cNvSpPr>
            <p:nvPr userDrawn="1"/>
          </p:nvSpPr>
          <p:spPr bwMode="gray">
            <a:xfrm>
              <a:off x="3171" y="664"/>
              <a:ext cx="770" cy="198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8" name="Freeform 57"/>
            <p:cNvSpPr>
              <a:spLocks/>
            </p:cNvSpPr>
            <p:nvPr userDrawn="1"/>
          </p:nvSpPr>
          <p:spPr bwMode="gray">
            <a:xfrm>
              <a:off x="1020" y="346"/>
              <a:ext cx="2189"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9" name="Freeform 58"/>
            <p:cNvSpPr>
              <a:spLocks noEditPoints="1"/>
            </p:cNvSpPr>
            <p:nvPr userDrawn="1"/>
          </p:nvSpPr>
          <p:spPr bwMode="gray">
            <a:xfrm>
              <a:off x="3265" y="2813"/>
              <a:ext cx="695" cy="682"/>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0" name="Freeform 59"/>
            <p:cNvSpPr>
              <a:spLocks/>
            </p:cNvSpPr>
            <p:nvPr userDrawn="1"/>
          </p:nvSpPr>
          <p:spPr bwMode="gray">
            <a:xfrm>
              <a:off x="4054" y="2813"/>
              <a:ext cx="479" cy="682"/>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1" name="Freeform 60"/>
            <p:cNvSpPr>
              <a:spLocks/>
            </p:cNvSpPr>
            <p:nvPr userDrawn="1"/>
          </p:nvSpPr>
          <p:spPr bwMode="gray">
            <a:xfrm>
              <a:off x="1527" y="2579"/>
              <a:ext cx="244" cy="888"/>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2" name="Freeform 61"/>
            <p:cNvSpPr>
              <a:spLocks noEditPoints="1"/>
            </p:cNvSpPr>
            <p:nvPr userDrawn="1"/>
          </p:nvSpPr>
          <p:spPr bwMode="gray">
            <a:xfrm>
              <a:off x="1903" y="2813"/>
              <a:ext cx="723" cy="944"/>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3" name="Freeform 62"/>
            <p:cNvSpPr>
              <a:spLocks/>
            </p:cNvSpPr>
            <p:nvPr userDrawn="1"/>
          </p:nvSpPr>
          <p:spPr bwMode="gray">
            <a:xfrm>
              <a:off x="2711" y="2813"/>
              <a:ext cx="488" cy="682"/>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grpSp>
      <p:pic>
        <p:nvPicPr>
          <p:cNvPr id="42" name="Picture 41" descr="Ipsos SRI Logo - WHITE.png"/>
          <p:cNvPicPr>
            <a:picLocks noChangeAspect="1"/>
          </p:cNvPicPr>
          <p:nvPr userDrawn="1"/>
        </p:nvPicPr>
        <p:blipFill>
          <a:blip r:embed="rId2" cstate="print"/>
          <a:stretch>
            <a:fillRect/>
          </a:stretch>
        </p:blipFill>
        <p:spPr bwMode="white">
          <a:xfrm>
            <a:off x="228736" y="6453333"/>
            <a:ext cx="1077035" cy="226800"/>
          </a:xfrm>
          <a:prstGeom prst="rect">
            <a:avLst/>
          </a:prstGeom>
        </p:spPr>
      </p:pic>
      <p:pic>
        <p:nvPicPr>
          <p:cNvPr id="28" name="Picture 27"/>
          <p:cNvPicPr>
            <a:picLocks noChangeAspect="1"/>
          </p:cNvPicPr>
          <p:nvPr userDrawn="1"/>
        </p:nvPicPr>
        <p:blipFill>
          <a:blip r:embed="rId3" cstate="print"/>
          <a:srcRect/>
          <a:stretch>
            <a:fillRect/>
          </a:stretch>
        </p:blipFill>
        <p:spPr bwMode="auto">
          <a:xfrm>
            <a:off x="8265806" y="6446160"/>
            <a:ext cx="294330" cy="223200"/>
          </a:xfrm>
          <a:prstGeom prst="rect">
            <a:avLst/>
          </a:prstGeom>
          <a:noFill/>
          <a:ln w="9525">
            <a:noFill/>
            <a:miter lim="800000"/>
            <a:headEnd/>
            <a:tailEnd/>
          </a:ln>
        </p:spPr>
      </p:pic>
    </p:spTree>
    <p:extLst>
      <p:ext uri="{BB962C8B-B14F-4D97-AF65-F5344CB8AC3E}">
        <p14:creationId xmlns:p14="http://schemas.microsoft.com/office/powerpoint/2010/main" val="2714563828"/>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rIns="0" bIns="0"/>
          <a:lstStyle>
            <a:lvl1pPr>
              <a:defRPr baseline="0"/>
            </a:lvl1pPr>
          </a:lstStyle>
          <a:p>
            <a:r>
              <a:rPr lang="en-US" dirty="0" smtClean="0"/>
              <a:t>Click to edit slide title Arial Bold size 24</a:t>
            </a:r>
            <a:endParaRPr lang="en-GB" dirty="0"/>
          </a:p>
        </p:txBody>
      </p:sp>
      <p:sp>
        <p:nvSpPr>
          <p:cNvPr id="13" name="Content Placeholder 12"/>
          <p:cNvSpPr>
            <a:spLocks noGrp="1"/>
          </p:cNvSpPr>
          <p:nvPr>
            <p:ph sz="quarter" idx="10" hasCustomPrompt="1"/>
          </p:nvPr>
        </p:nvSpPr>
        <p:spPr>
          <a:xfrm>
            <a:off x="227136" y="1135064"/>
            <a:ext cx="5723792" cy="5076825"/>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sp>
        <p:nvSpPr>
          <p:cNvPr id="15" name="Content Placeholder 14"/>
          <p:cNvSpPr>
            <a:spLocks noGrp="1"/>
          </p:cNvSpPr>
          <p:nvPr>
            <p:ph sz="quarter" idx="11" hasCustomPrompt="1"/>
          </p:nvPr>
        </p:nvSpPr>
        <p:spPr>
          <a:xfrm>
            <a:off x="6172200" y="1135064"/>
            <a:ext cx="2744666" cy="5076825"/>
          </a:xfrm>
        </p:spPr>
        <p:txBody>
          <a:bodyPr/>
          <a:lstStyle>
            <a:lvl1pPr>
              <a:buClr>
                <a:schemeClr val="tx1"/>
              </a:buClr>
              <a:defRPr baseline="0">
                <a:solidFill>
                  <a:srgbClr val="424242"/>
                </a:solidFill>
              </a:defRPr>
            </a:lvl1pPr>
            <a:lvl2pPr>
              <a:buClr>
                <a:schemeClr val="tx1"/>
              </a:buClr>
              <a:defRPr>
                <a:solidFill>
                  <a:srgbClr val="424242"/>
                </a:solidFill>
              </a:defRPr>
            </a:lvl2pPr>
            <a:lvl3pPr>
              <a:buClr>
                <a:schemeClr val="tx1"/>
              </a:buClr>
              <a:defRPr>
                <a:solidFill>
                  <a:srgbClr val="424242"/>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cxnSp>
        <p:nvCxnSpPr>
          <p:cNvPr id="8" name="Straight Connector 7"/>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cxnSp>
        <p:nvCxnSpPr>
          <p:cNvPr id="6" name="Straight Connector 5"/>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35925931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and Layout with Base/Sour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slide title Arial Bold size 24</a:t>
            </a:r>
            <a:endParaRPr lang="en-US" dirty="0"/>
          </a:p>
        </p:txBody>
      </p:sp>
      <p:sp>
        <p:nvSpPr>
          <p:cNvPr id="9" name="Text Placeholder 8"/>
          <p:cNvSpPr>
            <a:spLocks noGrp="1"/>
          </p:cNvSpPr>
          <p:nvPr>
            <p:ph type="body" sz="quarter" idx="12" hasCustomPrompt="1"/>
          </p:nvPr>
        </p:nvSpPr>
        <p:spPr>
          <a:xfrm>
            <a:off x="227136" y="6032500"/>
            <a:ext cx="5723792" cy="349251"/>
          </a:xfrm>
          <a:prstGeom prst="rect">
            <a:avLst/>
          </a:prstGeom>
        </p:spPr>
        <p:txBody>
          <a:bodyPr anchor="ctr" anchorCtr="0"/>
          <a:lstStyle>
            <a:lvl1pPr marL="0" indent="0" algn="l">
              <a:buNone/>
              <a:defRPr sz="800">
                <a:solidFill>
                  <a:srgbClr val="424242"/>
                </a:solidFill>
              </a:defRPr>
            </a:lvl1pPr>
          </a:lstStyle>
          <a:p>
            <a:pPr lvl="0"/>
            <a:r>
              <a:rPr lang="en-US" dirty="0" smtClean="0"/>
              <a:t>Click to edit Base</a:t>
            </a:r>
          </a:p>
        </p:txBody>
      </p:sp>
      <p:sp>
        <p:nvSpPr>
          <p:cNvPr id="10" name="Text Placeholder 8"/>
          <p:cNvSpPr>
            <a:spLocks noGrp="1"/>
          </p:cNvSpPr>
          <p:nvPr>
            <p:ph type="body" sz="quarter" idx="13" hasCustomPrompt="1"/>
          </p:nvPr>
        </p:nvSpPr>
        <p:spPr>
          <a:xfrm>
            <a:off x="6172200" y="6039173"/>
            <a:ext cx="2744666" cy="346129"/>
          </a:xfrm>
          <a:prstGeom prst="rect">
            <a:avLst/>
          </a:prstGeom>
        </p:spPr>
        <p:txBody>
          <a:bodyPr anchor="ctr" anchorCtr="0"/>
          <a:lstStyle>
            <a:lvl1pPr marL="0" indent="0" algn="r">
              <a:buNone/>
              <a:defRPr sz="800">
                <a:solidFill>
                  <a:srgbClr val="424242"/>
                </a:solidFill>
              </a:defRPr>
            </a:lvl1pPr>
          </a:lstStyle>
          <a:p>
            <a:pPr lvl="0"/>
            <a:r>
              <a:rPr lang="en-US" dirty="0" smtClean="0"/>
              <a:t>Click to edit Source</a:t>
            </a:r>
          </a:p>
        </p:txBody>
      </p:sp>
      <p:cxnSp>
        <p:nvCxnSpPr>
          <p:cNvPr id="11" name="Straight Connector 10"/>
          <p:cNvCxnSpPr/>
          <p:nvPr/>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4" name="Straight Connector 13"/>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12" name="Content Placeholder 12"/>
          <p:cNvSpPr>
            <a:spLocks noGrp="1"/>
          </p:cNvSpPr>
          <p:nvPr>
            <p:ph sz="quarter" idx="10" hasCustomPrompt="1"/>
          </p:nvPr>
        </p:nvSpPr>
        <p:spPr>
          <a:xfrm>
            <a:off x="227136" y="1135063"/>
            <a:ext cx="5723792" cy="4741862"/>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sp>
        <p:nvSpPr>
          <p:cNvPr id="15" name="Content Placeholder 14"/>
          <p:cNvSpPr>
            <a:spLocks noGrp="1"/>
          </p:cNvSpPr>
          <p:nvPr>
            <p:ph sz="quarter" idx="11" hasCustomPrompt="1"/>
          </p:nvPr>
        </p:nvSpPr>
        <p:spPr>
          <a:xfrm>
            <a:off x="6172200" y="1135063"/>
            <a:ext cx="2744666" cy="4741862"/>
          </a:xfrm>
        </p:spPr>
        <p:txBody>
          <a:bodyPr/>
          <a:lstStyle>
            <a:lvl1pPr>
              <a:buClr>
                <a:schemeClr val="tx1"/>
              </a:buClr>
              <a:defRPr baseline="0">
                <a:solidFill>
                  <a:srgbClr val="424242"/>
                </a:solidFill>
              </a:defRPr>
            </a:lvl1pPr>
            <a:lvl2pPr>
              <a:buClr>
                <a:schemeClr val="tx1"/>
              </a:buClr>
              <a:defRPr>
                <a:solidFill>
                  <a:srgbClr val="424242"/>
                </a:solidFill>
              </a:defRPr>
            </a:lvl2pPr>
            <a:lvl3pPr>
              <a:buClr>
                <a:schemeClr val="tx1"/>
              </a:buClr>
              <a:defRPr>
                <a:solidFill>
                  <a:srgbClr val="424242"/>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cxnSp>
        <p:nvCxnSpPr>
          <p:cNvPr id="13" name="Straight Connector 12"/>
          <p:cNvCxnSpPr/>
          <p:nvPr userDrawn="1"/>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6" name="Straight Connector 15"/>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9282455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Question and Content">
    <p:spTree>
      <p:nvGrpSpPr>
        <p:cNvPr id="1" name=""/>
        <p:cNvGrpSpPr/>
        <p:nvPr/>
      </p:nvGrpSpPr>
      <p:grpSpPr>
        <a:xfrm>
          <a:off x="0" y="0"/>
          <a:ext cx="0" cy="0"/>
          <a:chOff x="0" y="0"/>
          <a:chExt cx="0" cy="0"/>
        </a:xfrm>
      </p:grpSpPr>
      <p:sp>
        <p:nvSpPr>
          <p:cNvPr id="5" name="Text Placeholder 6"/>
          <p:cNvSpPr>
            <a:spLocks noGrp="1"/>
          </p:cNvSpPr>
          <p:nvPr>
            <p:ph type="body" sz="quarter" idx="11" hasCustomPrompt="1"/>
          </p:nvPr>
        </p:nvSpPr>
        <p:spPr>
          <a:xfrm>
            <a:off x="0" y="829958"/>
            <a:ext cx="9144000" cy="453183"/>
          </a:xfrm>
          <a:prstGeom prst="rect">
            <a:avLst/>
          </a:prstGeom>
          <a:solidFill>
            <a:schemeClr val="tx1"/>
          </a:solidFill>
        </p:spPr>
        <p:txBody>
          <a:bodyPr lIns="216000" tIns="72000" rIns="216000" bIns="72000" anchor="t" anchorCtr="0">
            <a:spAutoFit/>
          </a:bodyPr>
          <a:lstStyle>
            <a:lvl1pPr marL="0" indent="0">
              <a:buNone/>
              <a:defRPr sz="2000" b="1" i="1" baseline="0">
                <a:solidFill>
                  <a:schemeClr val="bg1"/>
                </a:solidFill>
              </a:defRPr>
            </a:lvl1pPr>
            <a:lvl2pPr>
              <a:buNone/>
              <a:defRPr/>
            </a:lvl2pPr>
            <a:lvl3pPr>
              <a:buNone/>
              <a:defRPr/>
            </a:lvl3pPr>
            <a:lvl4pPr>
              <a:buNone/>
              <a:defRPr/>
            </a:lvl4pPr>
            <a:lvl5pPr>
              <a:buNone/>
              <a:defRPr/>
            </a:lvl5pPr>
          </a:lstStyle>
          <a:p>
            <a:pPr lvl="0"/>
            <a:r>
              <a:rPr lang="en-US" dirty="0" smtClean="0"/>
              <a:t>Click to edit slide question Arial Bold Italic size 20</a:t>
            </a:r>
          </a:p>
        </p:txBody>
      </p:sp>
      <p:sp>
        <p:nvSpPr>
          <p:cNvPr id="2" name="Title 1"/>
          <p:cNvSpPr>
            <a:spLocks noGrp="1"/>
          </p:cNvSpPr>
          <p:nvPr>
            <p:ph type="title" hasCustomPrompt="1"/>
          </p:nvPr>
        </p:nvSpPr>
        <p:spPr/>
        <p:txBody>
          <a:bodyPr/>
          <a:lstStyle>
            <a:lvl1pPr>
              <a:defRPr/>
            </a:lvl1pPr>
          </a:lstStyle>
          <a:p>
            <a:r>
              <a:rPr lang="en-US" dirty="0" smtClean="0"/>
              <a:t>Click to edit slide title Arial Bold size 24</a:t>
            </a:r>
            <a:endParaRPr lang="en-GB" dirty="0"/>
          </a:p>
        </p:txBody>
      </p:sp>
      <p:cxnSp>
        <p:nvCxnSpPr>
          <p:cNvPr id="12" name="Straight Connector 11"/>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7" name="Content Placeholder 12"/>
          <p:cNvSpPr>
            <a:spLocks noGrp="1"/>
          </p:cNvSpPr>
          <p:nvPr>
            <p:ph sz="quarter" idx="10" hasCustomPrompt="1"/>
          </p:nvPr>
        </p:nvSpPr>
        <p:spPr>
          <a:xfrm>
            <a:off x="227136" y="1514476"/>
            <a:ext cx="5723792" cy="4697413"/>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sp>
        <p:nvSpPr>
          <p:cNvPr id="8" name="Content Placeholder 14"/>
          <p:cNvSpPr>
            <a:spLocks noGrp="1"/>
          </p:cNvSpPr>
          <p:nvPr>
            <p:ph sz="quarter" idx="12" hasCustomPrompt="1"/>
          </p:nvPr>
        </p:nvSpPr>
        <p:spPr>
          <a:xfrm>
            <a:off x="6172200" y="1514476"/>
            <a:ext cx="2744666" cy="4697413"/>
          </a:xfrm>
        </p:spPr>
        <p:txBody>
          <a:bodyPr/>
          <a:lstStyle>
            <a:lvl1pPr>
              <a:buClr>
                <a:schemeClr val="tx1"/>
              </a:buClr>
              <a:defRPr baseline="0">
                <a:solidFill>
                  <a:srgbClr val="424242"/>
                </a:solidFill>
              </a:defRPr>
            </a:lvl1pPr>
            <a:lvl2pPr>
              <a:buClr>
                <a:schemeClr val="tx1"/>
              </a:buClr>
              <a:defRPr>
                <a:solidFill>
                  <a:srgbClr val="424242"/>
                </a:solidFill>
              </a:defRPr>
            </a:lvl2pPr>
            <a:lvl3pPr>
              <a:buClr>
                <a:schemeClr val="tx1"/>
              </a:buClr>
              <a:defRPr>
                <a:solidFill>
                  <a:srgbClr val="424242"/>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cxnSp>
        <p:nvCxnSpPr>
          <p:cNvPr id="9" name="Straight Connector 8"/>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7397507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a:solidFill>
                  <a:srgbClr val="00AEEF"/>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Question and Content with Base/Source">
    <p:spTree>
      <p:nvGrpSpPr>
        <p:cNvPr id="1" name=""/>
        <p:cNvGrpSpPr/>
        <p:nvPr/>
      </p:nvGrpSpPr>
      <p:grpSpPr>
        <a:xfrm>
          <a:off x="0" y="0"/>
          <a:ext cx="0" cy="0"/>
          <a:chOff x="0" y="0"/>
          <a:chExt cx="0" cy="0"/>
        </a:xfrm>
      </p:grpSpPr>
      <p:sp>
        <p:nvSpPr>
          <p:cNvPr id="13" name="Text Placeholder 6"/>
          <p:cNvSpPr>
            <a:spLocks noGrp="1"/>
          </p:cNvSpPr>
          <p:nvPr>
            <p:ph type="body" sz="quarter" idx="11" hasCustomPrompt="1"/>
          </p:nvPr>
        </p:nvSpPr>
        <p:spPr>
          <a:xfrm>
            <a:off x="0" y="829814"/>
            <a:ext cx="9144000" cy="453183"/>
          </a:xfrm>
          <a:prstGeom prst="rect">
            <a:avLst/>
          </a:prstGeom>
          <a:solidFill>
            <a:schemeClr val="tx1"/>
          </a:solidFill>
        </p:spPr>
        <p:txBody>
          <a:bodyPr lIns="216000" tIns="72000" rIns="216000" bIns="72000" anchor="t" anchorCtr="0">
            <a:spAutoFit/>
          </a:bodyPr>
          <a:lstStyle>
            <a:lvl1pPr marL="0" indent="0">
              <a:buNone/>
              <a:defRPr sz="2000" b="1" i="1" baseline="0">
                <a:solidFill>
                  <a:schemeClr val="bg1"/>
                </a:solidFill>
              </a:defRPr>
            </a:lvl1pPr>
            <a:lvl2pPr>
              <a:buNone/>
              <a:defRPr/>
            </a:lvl2pPr>
            <a:lvl3pPr>
              <a:buNone/>
              <a:defRPr/>
            </a:lvl3pPr>
            <a:lvl4pPr>
              <a:buNone/>
              <a:defRPr/>
            </a:lvl4pPr>
            <a:lvl5pPr>
              <a:buNone/>
              <a:defRPr/>
            </a:lvl5pPr>
          </a:lstStyle>
          <a:p>
            <a:pPr lvl="0"/>
            <a:r>
              <a:rPr lang="en-US" dirty="0" smtClean="0"/>
              <a:t>Click to edit slide question Arial Bold Italic size 20</a:t>
            </a:r>
          </a:p>
        </p:txBody>
      </p:sp>
      <p:sp>
        <p:nvSpPr>
          <p:cNvPr id="2" name="Title 1"/>
          <p:cNvSpPr>
            <a:spLocks noGrp="1"/>
          </p:cNvSpPr>
          <p:nvPr>
            <p:ph type="title" hasCustomPrompt="1"/>
          </p:nvPr>
        </p:nvSpPr>
        <p:spPr/>
        <p:txBody>
          <a:bodyPr/>
          <a:lstStyle>
            <a:lvl1pPr>
              <a:defRPr baseline="0"/>
            </a:lvl1pPr>
          </a:lstStyle>
          <a:p>
            <a:r>
              <a:rPr lang="en-US" dirty="0" smtClean="0"/>
              <a:t>Click to edit slide title Arial Bold size 24</a:t>
            </a:r>
            <a:endParaRPr lang="en-GB" dirty="0"/>
          </a:p>
        </p:txBody>
      </p:sp>
      <p:sp>
        <p:nvSpPr>
          <p:cNvPr id="10" name="Text Placeholder 8"/>
          <p:cNvSpPr>
            <a:spLocks noGrp="1"/>
          </p:cNvSpPr>
          <p:nvPr>
            <p:ph type="body" sz="quarter" idx="12" hasCustomPrompt="1"/>
          </p:nvPr>
        </p:nvSpPr>
        <p:spPr>
          <a:xfrm>
            <a:off x="227136" y="6032500"/>
            <a:ext cx="5723792" cy="349251"/>
          </a:xfrm>
          <a:prstGeom prst="rect">
            <a:avLst/>
          </a:prstGeom>
        </p:spPr>
        <p:txBody>
          <a:bodyPr anchor="ctr" anchorCtr="0"/>
          <a:lstStyle>
            <a:lvl1pPr marL="0" marR="0" indent="0" algn="l" defTabSz="914400" rtl="0" eaLnBrk="0" fontAlgn="base" latinLnBrk="0" hangingPunct="0">
              <a:lnSpc>
                <a:spcPct val="100000"/>
              </a:lnSpc>
              <a:spcBef>
                <a:spcPts val="600"/>
              </a:spcBef>
              <a:spcAft>
                <a:spcPct val="0"/>
              </a:spcAft>
              <a:buClrTx/>
              <a:buSzTx/>
              <a:buFont typeface="Wingdings" pitchFamily="2" charset="2"/>
              <a:buNone/>
              <a:tabLst/>
              <a:defRPr sz="800">
                <a:solidFill>
                  <a:srgbClr val="424242"/>
                </a:solidFill>
              </a:defRPr>
            </a:lvl1pPr>
          </a:lstStyle>
          <a:p>
            <a:pPr marL="0" marR="0" lvl="0" indent="0" algn="l" defTabSz="914400" rtl="0" eaLnBrk="0" fontAlgn="base" latinLnBrk="0" hangingPunct="0">
              <a:lnSpc>
                <a:spcPct val="100000"/>
              </a:lnSpc>
              <a:spcBef>
                <a:spcPts val="600"/>
              </a:spcBef>
              <a:spcAft>
                <a:spcPct val="0"/>
              </a:spcAft>
              <a:buClrTx/>
              <a:buSzTx/>
              <a:buFont typeface="Wingdings" pitchFamily="2" charset="2"/>
              <a:buNone/>
              <a:tabLst/>
              <a:defRPr/>
            </a:pPr>
            <a:r>
              <a:rPr lang="en-US" dirty="0" smtClean="0"/>
              <a:t>Click to edit Base</a:t>
            </a:r>
          </a:p>
        </p:txBody>
      </p:sp>
      <p:sp>
        <p:nvSpPr>
          <p:cNvPr id="11" name="Text Placeholder 8"/>
          <p:cNvSpPr>
            <a:spLocks noGrp="1"/>
          </p:cNvSpPr>
          <p:nvPr>
            <p:ph type="body" sz="quarter" idx="13" hasCustomPrompt="1"/>
          </p:nvPr>
        </p:nvSpPr>
        <p:spPr>
          <a:xfrm>
            <a:off x="6174494" y="6039173"/>
            <a:ext cx="2742372" cy="346129"/>
          </a:xfrm>
          <a:prstGeom prst="rect">
            <a:avLst/>
          </a:prstGeom>
        </p:spPr>
        <p:txBody>
          <a:bodyPr anchor="ctr" anchorCtr="0"/>
          <a:lstStyle>
            <a:lvl1pPr marL="0" marR="0" indent="0" algn="r" defTabSz="914400" rtl="0" eaLnBrk="0" fontAlgn="base" latinLnBrk="0" hangingPunct="0">
              <a:lnSpc>
                <a:spcPct val="100000"/>
              </a:lnSpc>
              <a:spcBef>
                <a:spcPts val="600"/>
              </a:spcBef>
              <a:spcAft>
                <a:spcPct val="0"/>
              </a:spcAft>
              <a:buClrTx/>
              <a:buSzTx/>
              <a:buFont typeface="Wingdings" pitchFamily="2" charset="2"/>
              <a:buNone/>
              <a:tabLst/>
              <a:defRPr sz="800">
                <a:solidFill>
                  <a:srgbClr val="424242"/>
                </a:solidFill>
              </a:defRPr>
            </a:lvl1pPr>
          </a:lstStyle>
          <a:p>
            <a:pPr marL="0" marR="0" lvl="0" indent="0" algn="r" defTabSz="914400" rtl="0" eaLnBrk="0" fontAlgn="base" latinLnBrk="0" hangingPunct="0">
              <a:lnSpc>
                <a:spcPct val="100000"/>
              </a:lnSpc>
              <a:spcBef>
                <a:spcPts val="600"/>
              </a:spcBef>
              <a:spcAft>
                <a:spcPct val="0"/>
              </a:spcAft>
              <a:buClrTx/>
              <a:buSzTx/>
              <a:buFont typeface="Wingdings" pitchFamily="2" charset="2"/>
              <a:buNone/>
              <a:tabLst/>
              <a:defRPr/>
            </a:pPr>
            <a:r>
              <a:rPr lang="en-US" dirty="0" smtClean="0"/>
              <a:t>Click to edit Source</a:t>
            </a:r>
          </a:p>
        </p:txBody>
      </p:sp>
      <p:cxnSp>
        <p:nvCxnSpPr>
          <p:cNvPr id="8" name="Straight Connector 7"/>
          <p:cNvCxnSpPr/>
          <p:nvPr/>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2" name="Straight Connector 11"/>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14" name="Content Placeholder 12"/>
          <p:cNvSpPr>
            <a:spLocks noGrp="1"/>
          </p:cNvSpPr>
          <p:nvPr>
            <p:ph sz="quarter" idx="10" hasCustomPrompt="1"/>
          </p:nvPr>
        </p:nvSpPr>
        <p:spPr>
          <a:xfrm>
            <a:off x="227136" y="1514475"/>
            <a:ext cx="5723792" cy="4362450"/>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sp>
        <p:nvSpPr>
          <p:cNvPr id="15" name="Content Placeholder 14"/>
          <p:cNvSpPr>
            <a:spLocks noGrp="1"/>
          </p:cNvSpPr>
          <p:nvPr>
            <p:ph sz="quarter" idx="14" hasCustomPrompt="1"/>
          </p:nvPr>
        </p:nvSpPr>
        <p:spPr>
          <a:xfrm>
            <a:off x="6172200" y="1514475"/>
            <a:ext cx="2744666" cy="4362450"/>
          </a:xfrm>
        </p:spPr>
        <p:txBody>
          <a:bodyPr/>
          <a:lstStyle>
            <a:lvl1pPr>
              <a:buClr>
                <a:schemeClr val="tx1"/>
              </a:buClr>
              <a:defRPr baseline="0">
                <a:solidFill>
                  <a:srgbClr val="424242"/>
                </a:solidFill>
              </a:defRPr>
            </a:lvl1pPr>
            <a:lvl2pPr>
              <a:buClr>
                <a:schemeClr val="tx1"/>
              </a:buClr>
              <a:defRPr>
                <a:solidFill>
                  <a:srgbClr val="424242"/>
                </a:solidFill>
              </a:defRPr>
            </a:lvl2pPr>
            <a:lvl3pPr>
              <a:buClr>
                <a:schemeClr val="tx1"/>
              </a:buClr>
              <a:defRPr>
                <a:solidFill>
                  <a:srgbClr val="424242"/>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cxnSp>
        <p:nvCxnSpPr>
          <p:cNvPr id="16" name="Straight Connector 15"/>
          <p:cNvCxnSpPr/>
          <p:nvPr userDrawn="1"/>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7" name="Straight Connector 16"/>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172120311"/>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Full Pa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rIns="0" bIns="0"/>
          <a:lstStyle>
            <a:lvl1pPr>
              <a:defRPr baseline="0"/>
            </a:lvl1pPr>
          </a:lstStyle>
          <a:p>
            <a:r>
              <a:rPr lang="en-US" dirty="0" smtClean="0"/>
              <a:t>Click to edit slide title Arial Bold size 24</a:t>
            </a:r>
            <a:endParaRPr lang="en-GB" dirty="0"/>
          </a:p>
        </p:txBody>
      </p:sp>
      <p:sp>
        <p:nvSpPr>
          <p:cNvPr id="13" name="Content Placeholder 12"/>
          <p:cNvSpPr>
            <a:spLocks noGrp="1"/>
          </p:cNvSpPr>
          <p:nvPr>
            <p:ph sz="quarter" idx="10" hasCustomPrompt="1"/>
          </p:nvPr>
        </p:nvSpPr>
        <p:spPr>
          <a:xfrm>
            <a:off x="227135" y="1135064"/>
            <a:ext cx="8692662" cy="5076825"/>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cxnSp>
        <p:nvCxnSpPr>
          <p:cNvPr id="8" name="Straight Connector 7"/>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cxnSp>
        <p:nvCxnSpPr>
          <p:cNvPr id="5" name="Straight Connector 4"/>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17264493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Full Page Layout with Base/Sour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slide title Arial Bold size 24</a:t>
            </a:r>
            <a:endParaRPr lang="en-US" dirty="0"/>
          </a:p>
        </p:txBody>
      </p:sp>
      <p:sp>
        <p:nvSpPr>
          <p:cNvPr id="9" name="Text Placeholder 8"/>
          <p:cNvSpPr>
            <a:spLocks noGrp="1"/>
          </p:cNvSpPr>
          <p:nvPr>
            <p:ph type="body" sz="quarter" idx="12" hasCustomPrompt="1"/>
          </p:nvPr>
        </p:nvSpPr>
        <p:spPr>
          <a:xfrm>
            <a:off x="227136" y="6032500"/>
            <a:ext cx="5723792" cy="349251"/>
          </a:xfrm>
          <a:prstGeom prst="rect">
            <a:avLst/>
          </a:prstGeom>
        </p:spPr>
        <p:txBody>
          <a:bodyPr anchor="ctr" anchorCtr="0"/>
          <a:lstStyle>
            <a:lvl1pPr marL="0" indent="0" algn="l">
              <a:buNone/>
              <a:defRPr sz="800">
                <a:solidFill>
                  <a:srgbClr val="424242"/>
                </a:solidFill>
              </a:defRPr>
            </a:lvl1pPr>
          </a:lstStyle>
          <a:p>
            <a:pPr lvl="0"/>
            <a:r>
              <a:rPr lang="en-US" dirty="0" smtClean="0"/>
              <a:t>Click to edit Base</a:t>
            </a:r>
          </a:p>
        </p:txBody>
      </p:sp>
      <p:sp>
        <p:nvSpPr>
          <p:cNvPr id="10" name="Text Placeholder 8"/>
          <p:cNvSpPr>
            <a:spLocks noGrp="1"/>
          </p:cNvSpPr>
          <p:nvPr>
            <p:ph type="body" sz="quarter" idx="13" hasCustomPrompt="1"/>
          </p:nvPr>
        </p:nvSpPr>
        <p:spPr>
          <a:xfrm>
            <a:off x="6172200" y="6039173"/>
            <a:ext cx="2744666" cy="346129"/>
          </a:xfrm>
          <a:prstGeom prst="rect">
            <a:avLst/>
          </a:prstGeom>
        </p:spPr>
        <p:txBody>
          <a:bodyPr anchor="ctr" anchorCtr="0"/>
          <a:lstStyle>
            <a:lvl1pPr marL="0" indent="0" algn="r">
              <a:buNone/>
              <a:defRPr sz="800">
                <a:solidFill>
                  <a:srgbClr val="424242"/>
                </a:solidFill>
              </a:defRPr>
            </a:lvl1pPr>
          </a:lstStyle>
          <a:p>
            <a:pPr lvl="0"/>
            <a:r>
              <a:rPr lang="en-US" dirty="0" smtClean="0"/>
              <a:t>Click to edit Source</a:t>
            </a:r>
          </a:p>
        </p:txBody>
      </p:sp>
      <p:cxnSp>
        <p:nvCxnSpPr>
          <p:cNvPr id="11" name="Straight Connector 10"/>
          <p:cNvCxnSpPr/>
          <p:nvPr/>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4" name="Straight Connector 13"/>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12" name="Content Placeholder 12"/>
          <p:cNvSpPr>
            <a:spLocks noGrp="1"/>
          </p:cNvSpPr>
          <p:nvPr>
            <p:ph sz="quarter" idx="10" hasCustomPrompt="1"/>
          </p:nvPr>
        </p:nvSpPr>
        <p:spPr>
          <a:xfrm>
            <a:off x="227135" y="1135063"/>
            <a:ext cx="8692662" cy="4741862"/>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cxnSp>
        <p:nvCxnSpPr>
          <p:cNvPr id="8" name="Straight Connector 7"/>
          <p:cNvCxnSpPr/>
          <p:nvPr userDrawn="1"/>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3" name="Straight Connector 12"/>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41402452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Question and Full Page Content">
    <p:spTree>
      <p:nvGrpSpPr>
        <p:cNvPr id="1" name=""/>
        <p:cNvGrpSpPr/>
        <p:nvPr/>
      </p:nvGrpSpPr>
      <p:grpSpPr>
        <a:xfrm>
          <a:off x="0" y="0"/>
          <a:ext cx="0" cy="0"/>
          <a:chOff x="0" y="0"/>
          <a:chExt cx="0" cy="0"/>
        </a:xfrm>
      </p:grpSpPr>
      <p:sp>
        <p:nvSpPr>
          <p:cNvPr id="5" name="Text Placeholder 6"/>
          <p:cNvSpPr>
            <a:spLocks noGrp="1"/>
          </p:cNvSpPr>
          <p:nvPr>
            <p:ph type="body" sz="quarter" idx="11" hasCustomPrompt="1"/>
          </p:nvPr>
        </p:nvSpPr>
        <p:spPr>
          <a:xfrm>
            <a:off x="0" y="829958"/>
            <a:ext cx="9144000" cy="453183"/>
          </a:xfrm>
          <a:prstGeom prst="rect">
            <a:avLst/>
          </a:prstGeom>
          <a:solidFill>
            <a:schemeClr val="tx1"/>
          </a:solidFill>
        </p:spPr>
        <p:txBody>
          <a:bodyPr lIns="216000" tIns="72000" rIns="216000" bIns="72000" anchor="t" anchorCtr="0">
            <a:spAutoFit/>
          </a:bodyPr>
          <a:lstStyle>
            <a:lvl1pPr marL="0" indent="0">
              <a:buNone/>
              <a:defRPr sz="2000" b="1" i="1" baseline="0">
                <a:solidFill>
                  <a:schemeClr val="bg1"/>
                </a:solidFill>
              </a:defRPr>
            </a:lvl1pPr>
            <a:lvl2pPr>
              <a:buNone/>
              <a:defRPr/>
            </a:lvl2pPr>
            <a:lvl3pPr>
              <a:buNone/>
              <a:defRPr/>
            </a:lvl3pPr>
            <a:lvl4pPr>
              <a:buNone/>
              <a:defRPr/>
            </a:lvl4pPr>
            <a:lvl5pPr>
              <a:buNone/>
              <a:defRPr/>
            </a:lvl5pPr>
          </a:lstStyle>
          <a:p>
            <a:pPr lvl="0"/>
            <a:r>
              <a:rPr lang="en-US" dirty="0" smtClean="0"/>
              <a:t>Click to edit slide question Arial Bold Italic size 20</a:t>
            </a:r>
          </a:p>
        </p:txBody>
      </p:sp>
      <p:sp>
        <p:nvSpPr>
          <p:cNvPr id="2" name="Title 1"/>
          <p:cNvSpPr>
            <a:spLocks noGrp="1"/>
          </p:cNvSpPr>
          <p:nvPr>
            <p:ph type="title" hasCustomPrompt="1"/>
          </p:nvPr>
        </p:nvSpPr>
        <p:spPr/>
        <p:txBody>
          <a:bodyPr/>
          <a:lstStyle>
            <a:lvl1pPr>
              <a:defRPr/>
            </a:lvl1pPr>
          </a:lstStyle>
          <a:p>
            <a:r>
              <a:rPr lang="en-US" dirty="0" smtClean="0"/>
              <a:t>Click to edit slide title Arial Bold size 24</a:t>
            </a:r>
            <a:endParaRPr lang="en-GB" dirty="0"/>
          </a:p>
        </p:txBody>
      </p:sp>
      <p:cxnSp>
        <p:nvCxnSpPr>
          <p:cNvPr id="12" name="Straight Connector 11"/>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7" name="Content Placeholder 12"/>
          <p:cNvSpPr>
            <a:spLocks noGrp="1"/>
          </p:cNvSpPr>
          <p:nvPr>
            <p:ph sz="quarter" idx="10" hasCustomPrompt="1"/>
          </p:nvPr>
        </p:nvSpPr>
        <p:spPr>
          <a:xfrm>
            <a:off x="227135" y="1514476"/>
            <a:ext cx="8692662" cy="4697413"/>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cxnSp>
        <p:nvCxnSpPr>
          <p:cNvPr id="6" name="Straight Connector 5"/>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54183096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Question and Content Full Page with Base/Source">
    <p:spTree>
      <p:nvGrpSpPr>
        <p:cNvPr id="1" name=""/>
        <p:cNvGrpSpPr/>
        <p:nvPr/>
      </p:nvGrpSpPr>
      <p:grpSpPr>
        <a:xfrm>
          <a:off x="0" y="0"/>
          <a:ext cx="0" cy="0"/>
          <a:chOff x="0" y="0"/>
          <a:chExt cx="0" cy="0"/>
        </a:xfrm>
      </p:grpSpPr>
      <p:sp>
        <p:nvSpPr>
          <p:cNvPr id="13" name="Text Placeholder 6"/>
          <p:cNvSpPr>
            <a:spLocks noGrp="1"/>
          </p:cNvSpPr>
          <p:nvPr>
            <p:ph type="body" sz="quarter" idx="11" hasCustomPrompt="1"/>
          </p:nvPr>
        </p:nvSpPr>
        <p:spPr>
          <a:xfrm>
            <a:off x="0" y="829814"/>
            <a:ext cx="9144000" cy="453183"/>
          </a:xfrm>
          <a:prstGeom prst="rect">
            <a:avLst/>
          </a:prstGeom>
          <a:solidFill>
            <a:schemeClr val="tx1"/>
          </a:solidFill>
        </p:spPr>
        <p:txBody>
          <a:bodyPr lIns="216000" tIns="72000" rIns="216000" bIns="72000" anchor="t" anchorCtr="0">
            <a:spAutoFit/>
          </a:bodyPr>
          <a:lstStyle>
            <a:lvl1pPr marL="0" indent="0">
              <a:buNone/>
              <a:defRPr sz="2000" b="1" i="1" baseline="0">
                <a:solidFill>
                  <a:schemeClr val="bg1"/>
                </a:solidFill>
              </a:defRPr>
            </a:lvl1pPr>
            <a:lvl2pPr>
              <a:buNone/>
              <a:defRPr/>
            </a:lvl2pPr>
            <a:lvl3pPr>
              <a:buNone/>
              <a:defRPr/>
            </a:lvl3pPr>
            <a:lvl4pPr>
              <a:buNone/>
              <a:defRPr/>
            </a:lvl4pPr>
            <a:lvl5pPr>
              <a:buNone/>
              <a:defRPr/>
            </a:lvl5pPr>
          </a:lstStyle>
          <a:p>
            <a:pPr lvl="0"/>
            <a:r>
              <a:rPr lang="en-US" dirty="0" smtClean="0"/>
              <a:t>Click to edit slide question Arial Bold Italic size 20</a:t>
            </a:r>
          </a:p>
        </p:txBody>
      </p:sp>
      <p:sp>
        <p:nvSpPr>
          <p:cNvPr id="2" name="Title 1"/>
          <p:cNvSpPr>
            <a:spLocks noGrp="1"/>
          </p:cNvSpPr>
          <p:nvPr>
            <p:ph type="title" hasCustomPrompt="1"/>
          </p:nvPr>
        </p:nvSpPr>
        <p:spPr/>
        <p:txBody>
          <a:bodyPr/>
          <a:lstStyle>
            <a:lvl1pPr>
              <a:defRPr baseline="0"/>
            </a:lvl1pPr>
          </a:lstStyle>
          <a:p>
            <a:r>
              <a:rPr lang="en-US" dirty="0" smtClean="0"/>
              <a:t>Click to edit slide title Arial Bold size 24</a:t>
            </a:r>
            <a:endParaRPr lang="en-GB" dirty="0"/>
          </a:p>
        </p:txBody>
      </p:sp>
      <p:sp>
        <p:nvSpPr>
          <p:cNvPr id="10" name="Text Placeholder 8"/>
          <p:cNvSpPr>
            <a:spLocks noGrp="1"/>
          </p:cNvSpPr>
          <p:nvPr>
            <p:ph type="body" sz="quarter" idx="12" hasCustomPrompt="1"/>
          </p:nvPr>
        </p:nvSpPr>
        <p:spPr>
          <a:xfrm>
            <a:off x="227136" y="6032500"/>
            <a:ext cx="5723792" cy="349251"/>
          </a:xfrm>
          <a:prstGeom prst="rect">
            <a:avLst/>
          </a:prstGeom>
        </p:spPr>
        <p:txBody>
          <a:bodyPr anchor="ctr" anchorCtr="0"/>
          <a:lstStyle>
            <a:lvl1pPr marL="0" marR="0" indent="0" algn="l" defTabSz="914400" rtl="0" eaLnBrk="0" fontAlgn="base" latinLnBrk="0" hangingPunct="0">
              <a:lnSpc>
                <a:spcPct val="100000"/>
              </a:lnSpc>
              <a:spcBef>
                <a:spcPts val="600"/>
              </a:spcBef>
              <a:spcAft>
                <a:spcPct val="0"/>
              </a:spcAft>
              <a:buClrTx/>
              <a:buSzTx/>
              <a:buFont typeface="Wingdings" pitchFamily="2" charset="2"/>
              <a:buNone/>
              <a:tabLst/>
              <a:defRPr sz="800">
                <a:solidFill>
                  <a:srgbClr val="424242"/>
                </a:solidFill>
              </a:defRPr>
            </a:lvl1pPr>
          </a:lstStyle>
          <a:p>
            <a:pPr marL="0" marR="0" lvl="0" indent="0" algn="l" defTabSz="914400" rtl="0" eaLnBrk="0" fontAlgn="base" latinLnBrk="0" hangingPunct="0">
              <a:lnSpc>
                <a:spcPct val="100000"/>
              </a:lnSpc>
              <a:spcBef>
                <a:spcPts val="600"/>
              </a:spcBef>
              <a:spcAft>
                <a:spcPct val="0"/>
              </a:spcAft>
              <a:buClrTx/>
              <a:buSzTx/>
              <a:buFont typeface="Wingdings" pitchFamily="2" charset="2"/>
              <a:buNone/>
              <a:tabLst/>
              <a:defRPr/>
            </a:pPr>
            <a:r>
              <a:rPr lang="en-US" dirty="0" smtClean="0"/>
              <a:t>Click to edit Base</a:t>
            </a:r>
          </a:p>
        </p:txBody>
      </p:sp>
      <p:sp>
        <p:nvSpPr>
          <p:cNvPr id="11" name="Text Placeholder 8"/>
          <p:cNvSpPr>
            <a:spLocks noGrp="1"/>
          </p:cNvSpPr>
          <p:nvPr>
            <p:ph type="body" sz="quarter" idx="13" hasCustomPrompt="1"/>
          </p:nvPr>
        </p:nvSpPr>
        <p:spPr>
          <a:xfrm>
            <a:off x="6174494" y="6039173"/>
            <a:ext cx="2742372" cy="346129"/>
          </a:xfrm>
          <a:prstGeom prst="rect">
            <a:avLst/>
          </a:prstGeom>
        </p:spPr>
        <p:txBody>
          <a:bodyPr anchor="ctr" anchorCtr="0"/>
          <a:lstStyle>
            <a:lvl1pPr marL="0" marR="0" indent="0" algn="r" defTabSz="914400" rtl="0" eaLnBrk="0" fontAlgn="base" latinLnBrk="0" hangingPunct="0">
              <a:lnSpc>
                <a:spcPct val="100000"/>
              </a:lnSpc>
              <a:spcBef>
                <a:spcPts val="600"/>
              </a:spcBef>
              <a:spcAft>
                <a:spcPct val="0"/>
              </a:spcAft>
              <a:buClrTx/>
              <a:buSzTx/>
              <a:buFont typeface="Wingdings" pitchFamily="2" charset="2"/>
              <a:buNone/>
              <a:tabLst/>
              <a:defRPr sz="800">
                <a:solidFill>
                  <a:srgbClr val="424242"/>
                </a:solidFill>
              </a:defRPr>
            </a:lvl1pPr>
          </a:lstStyle>
          <a:p>
            <a:pPr marL="0" marR="0" lvl="0" indent="0" algn="r" defTabSz="914400" rtl="0" eaLnBrk="0" fontAlgn="base" latinLnBrk="0" hangingPunct="0">
              <a:lnSpc>
                <a:spcPct val="100000"/>
              </a:lnSpc>
              <a:spcBef>
                <a:spcPts val="600"/>
              </a:spcBef>
              <a:spcAft>
                <a:spcPct val="0"/>
              </a:spcAft>
              <a:buClrTx/>
              <a:buSzTx/>
              <a:buFont typeface="Wingdings" pitchFamily="2" charset="2"/>
              <a:buNone/>
              <a:tabLst/>
              <a:defRPr/>
            </a:pPr>
            <a:r>
              <a:rPr lang="en-US" dirty="0" smtClean="0"/>
              <a:t>Click to edit Source</a:t>
            </a:r>
          </a:p>
        </p:txBody>
      </p:sp>
      <p:cxnSp>
        <p:nvCxnSpPr>
          <p:cNvPr id="8" name="Straight Connector 7"/>
          <p:cNvCxnSpPr/>
          <p:nvPr/>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2" name="Straight Connector 11"/>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14" name="Content Placeholder 12"/>
          <p:cNvSpPr>
            <a:spLocks noGrp="1"/>
          </p:cNvSpPr>
          <p:nvPr>
            <p:ph sz="quarter" idx="10" hasCustomPrompt="1"/>
          </p:nvPr>
        </p:nvSpPr>
        <p:spPr>
          <a:xfrm>
            <a:off x="227135" y="1514475"/>
            <a:ext cx="8692662" cy="4362450"/>
          </a:xfrm>
        </p:spPr>
        <p:txBody>
          <a:bodyPr/>
          <a:lstStyle>
            <a:lvl1pPr>
              <a:buClr>
                <a:schemeClr val="tx1"/>
              </a:buClr>
              <a:defRPr>
                <a:solidFill>
                  <a:srgbClr val="424242"/>
                </a:solidFill>
              </a:defRPr>
            </a:lvl1pPr>
            <a:lvl2pPr>
              <a:buClr>
                <a:schemeClr val="tx1"/>
              </a:buClr>
              <a:defRPr baseline="0">
                <a:solidFill>
                  <a:srgbClr val="424242"/>
                </a:solidFill>
              </a:defRPr>
            </a:lvl2pPr>
            <a:lvl3pPr>
              <a:buClr>
                <a:schemeClr val="tx1"/>
              </a:buClr>
              <a:defRPr baseline="0">
                <a:solidFill>
                  <a:srgbClr val="424242"/>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cxnSp>
        <p:nvCxnSpPr>
          <p:cNvPr id="9" name="Straight Connector 8"/>
          <p:cNvCxnSpPr/>
          <p:nvPr userDrawn="1"/>
        </p:nvCxnSpPr>
        <p:spPr bwMode="auto">
          <a:xfrm>
            <a:off x="227135" y="6032500"/>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cxnSp>
        <p:nvCxnSpPr>
          <p:cNvPr id="15" name="Straight Connector 14"/>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365584940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lIns="0" tIns="0" rIns="0" bIns="0"/>
          <a:lstStyle>
            <a:lvl1pPr>
              <a:defRPr baseline="0"/>
            </a:lvl1pPr>
          </a:lstStyle>
          <a:p>
            <a:r>
              <a:rPr lang="en-US" dirty="0" smtClean="0"/>
              <a:t>Click to edit slide title Arial Bold size 24</a:t>
            </a:r>
            <a:endParaRPr lang="en-GB" dirty="0"/>
          </a:p>
        </p:txBody>
      </p:sp>
      <p:cxnSp>
        <p:nvCxnSpPr>
          <p:cNvPr id="8" name="Straight Connector 7"/>
          <p:cNvCxnSpPr/>
          <p:nvPr/>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cxnSp>
        <p:nvCxnSpPr>
          <p:cNvPr id="4" name="Straight Connector 3"/>
          <p:cNvCxnSpPr/>
          <p:nvPr userDrawn="1"/>
        </p:nvCxnSpPr>
        <p:spPr bwMode="auto">
          <a:xfrm>
            <a:off x="0" y="815281"/>
            <a:ext cx="9144000" cy="1588"/>
          </a:xfrm>
          <a:prstGeom prst="line">
            <a:avLst/>
          </a:prstGeom>
          <a:solidFill>
            <a:schemeClr val="accent2"/>
          </a:solidFill>
          <a:ln w="28575"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98811995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and Content Half Slide">
    <p:bg>
      <p:bgPr>
        <a:solidFill>
          <a:schemeClr val="tx1"/>
        </a:solidFill>
        <a:effectLst/>
      </p:bgPr>
    </p:bg>
    <p:spTree>
      <p:nvGrpSpPr>
        <p:cNvPr id="1" name=""/>
        <p:cNvGrpSpPr/>
        <p:nvPr/>
      </p:nvGrpSpPr>
      <p:grpSpPr>
        <a:xfrm>
          <a:off x="0" y="0"/>
          <a:ext cx="0" cy="0"/>
          <a:chOff x="0" y="0"/>
          <a:chExt cx="0" cy="0"/>
        </a:xfrm>
      </p:grpSpPr>
      <p:sp>
        <p:nvSpPr>
          <p:cNvPr id="14" name="Rectangle 13"/>
          <p:cNvSpPr/>
          <p:nvPr userDrawn="1"/>
        </p:nvSpPr>
        <p:spPr bwMode="auto">
          <a:xfrm>
            <a:off x="0" y="0"/>
            <a:ext cx="4572000"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90000" tIns="72000" rIns="90000" bIns="72000" numCol="1" rtlCol="0" anchor="t" anchorCtr="0" compatLnSpc="1">
            <a:prstTxWarp prst="textNoShape">
              <a:avLst/>
            </a:prstTxWarp>
            <a:noAutofit/>
          </a:bodyPr>
          <a:lstStyle/>
          <a:p>
            <a:pPr marL="173038" indent="-173038" fontAlgn="base">
              <a:spcBef>
                <a:spcPct val="0"/>
              </a:spcBef>
              <a:spcAft>
                <a:spcPct val="0"/>
              </a:spcAft>
              <a:buFont typeface="Arial" pitchFamily="34" charset="0"/>
              <a:buChar char="•"/>
            </a:pPr>
            <a:endParaRPr lang="en-GB" dirty="0" smtClean="0">
              <a:solidFill>
                <a:srgbClr val="FFFFFF"/>
              </a:solidFill>
            </a:endParaRPr>
          </a:p>
        </p:txBody>
      </p:sp>
      <p:sp>
        <p:nvSpPr>
          <p:cNvPr id="4" name="Rectangle 111"/>
          <p:cNvSpPr>
            <a:spLocks noChangeArrowheads="1"/>
          </p:cNvSpPr>
          <p:nvPr/>
        </p:nvSpPr>
        <p:spPr bwMode="auto">
          <a:xfrm flipH="1">
            <a:off x="4572000" y="0"/>
            <a:ext cx="4570535" cy="6858000"/>
          </a:xfrm>
          <a:prstGeom prst="rect">
            <a:avLst/>
          </a:prstGeom>
          <a:solidFill>
            <a:schemeClr val="bg1"/>
          </a:solidFill>
          <a:ln w="9525">
            <a:noFill/>
            <a:miter lim="800000"/>
            <a:headEnd/>
            <a:tailEnd/>
          </a:ln>
          <a:effectLst/>
        </p:spPr>
        <p:txBody>
          <a:bodyPr wrap="none" lIns="90000" tIns="46800" rIns="90000" bIns="46800" anchor="ctr"/>
          <a:lstStyle/>
          <a:p>
            <a:pPr fontAlgn="base">
              <a:spcBef>
                <a:spcPct val="0"/>
              </a:spcBef>
              <a:spcAft>
                <a:spcPct val="0"/>
              </a:spcAft>
              <a:defRPr/>
            </a:pPr>
            <a:endParaRPr lang="en-GB" sz="2400">
              <a:solidFill>
                <a:srgbClr val="292926"/>
              </a:solidFill>
            </a:endParaRPr>
          </a:p>
        </p:txBody>
      </p:sp>
      <p:sp>
        <p:nvSpPr>
          <p:cNvPr id="3" name="Title 1"/>
          <p:cNvSpPr>
            <a:spLocks noGrp="1"/>
          </p:cNvSpPr>
          <p:nvPr>
            <p:ph type="title" hasCustomPrompt="1"/>
          </p:nvPr>
        </p:nvSpPr>
        <p:spPr>
          <a:xfrm>
            <a:off x="1" y="811214"/>
            <a:ext cx="4571999" cy="2117721"/>
          </a:xfrm>
        </p:spPr>
        <p:txBody>
          <a:bodyPr lIns="216000" tIns="216000" rIns="216000" anchor="b" anchorCtr="0"/>
          <a:lstStyle>
            <a:lvl1pPr>
              <a:defRPr sz="2400" i="0"/>
            </a:lvl1pPr>
          </a:lstStyle>
          <a:p>
            <a:r>
              <a:rPr lang="en-US" dirty="0" smtClean="0"/>
              <a:t>Click to edit title Arial Bold size 24</a:t>
            </a:r>
            <a:endParaRPr lang="en-GB" dirty="0"/>
          </a:p>
        </p:txBody>
      </p:sp>
      <p:cxnSp>
        <p:nvCxnSpPr>
          <p:cNvPr id="31" name="Straight Connector 30"/>
          <p:cNvCxnSpPr/>
          <p:nvPr/>
        </p:nvCxnSpPr>
        <p:spPr bwMode="auto">
          <a:xfrm flipV="1">
            <a:off x="0" y="4857760"/>
            <a:ext cx="4572000" cy="986"/>
          </a:xfrm>
          <a:prstGeom prst="line">
            <a:avLst/>
          </a:prstGeom>
          <a:solidFill>
            <a:schemeClr val="accent2"/>
          </a:solidFill>
          <a:ln w="28575" cap="flat" cmpd="sng" algn="ctr">
            <a:solidFill>
              <a:schemeClr val="tx2"/>
            </a:solidFill>
            <a:prstDash val="solid"/>
            <a:round/>
            <a:headEnd type="none" w="med" len="med"/>
            <a:tailEnd type="none" w="med" len="med"/>
          </a:ln>
          <a:effectLst/>
        </p:spPr>
      </p:cxnSp>
      <p:cxnSp>
        <p:nvCxnSpPr>
          <p:cNvPr id="34" name="Straight Connector 33"/>
          <p:cNvCxnSpPr/>
          <p:nvPr/>
        </p:nvCxnSpPr>
        <p:spPr bwMode="auto">
          <a:xfrm flipV="1">
            <a:off x="0" y="810227"/>
            <a:ext cx="4572000" cy="986"/>
          </a:xfrm>
          <a:prstGeom prst="line">
            <a:avLst/>
          </a:prstGeom>
          <a:solidFill>
            <a:schemeClr val="accent2"/>
          </a:solidFill>
          <a:ln w="28575" cap="flat" cmpd="sng" algn="ctr">
            <a:solidFill>
              <a:schemeClr val="tx2"/>
            </a:solidFill>
            <a:prstDash val="solid"/>
            <a:round/>
            <a:headEnd type="none" w="med" len="med"/>
            <a:tailEnd type="none" w="med" len="med"/>
          </a:ln>
          <a:effectLst/>
        </p:spPr>
      </p:cxnSp>
      <p:sp>
        <p:nvSpPr>
          <p:cNvPr id="22" name="Text Placeholder 21"/>
          <p:cNvSpPr>
            <a:spLocks noGrp="1"/>
          </p:cNvSpPr>
          <p:nvPr>
            <p:ph type="body" sz="quarter" idx="10" hasCustomPrompt="1"/>
          </p:nvPr>
        </p:nvSpPr>
        <p:spPr bwMode="white">
          <a:xfrm>
            <a:off x="1" y="2932044"/>
            <a:ext cx="4572000" cy="1925707"/>
          </a:xfrm>
        </p:spPr>
        <p:txBody>
          <a:bodyPr lIns="216000" tIns="72000" rIns="216000" bIns="216000"/>
          <a:lstStyle>
            <a:lvl1pPr>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Subtitle Arial size 20</a:t>
            </a:r>
          </a:p>
        </p:txBody>
      </p:sp>
      <p:sp>
        <p:nvSpPr>
          <p:cNvPr id="9" name="Rectangle 111"/>
          <p:cNvSpPr>
            <a:spLocks noChangeArrowheads="1"/>
          </p:cNvSpPr>
          <p:nvPr userDrawn="1"/>
        </p:nvSpPr>
        <p:spPr bwMode="auto">
          <a:xfrm flipH="1">
            <a:off x="4572000" y="0"/>
            <a:ext cx="4570535" cy="6858000"/>
          </a:xfrm>
          <a:prstGeom prst="rect">
            <a:avLst/>
          </a:prstGeom>
          <a:solidFill>
            <a:schemeClr val="bg1"/>
          </a:solidFill>
          <a:ln w="9525">
            <a:noFill/>
            <a:miter lim="800000"/>
            <a:headEnd/>
            <a:tailEnd/>
          </a:ln>
          <a:effectLst/>
        </p:spPr>
        <p:txBody>
          <a:bodyPr wrap="none" lIns="90000" tIns="46800" rIns="90000" bIns="46800" anchor="ctr"/>
          <a:lstStyle/>
          <a:p>
            <a:pPr fontAlgn="base">
              <a:spcBef>
                <a:spcPct val="0"/>
              </a:spcBef>
              <a:spcAft>
                <a:spcPct val="0"/>
              </a:spcAft>
              <a:defRPr/>
            </a:pPr>
            <a:endParaRPr lang="en-GB" sz="2400">
              <a:solidFill>
                <a:srgbClr val="292926"/>
              </a:solidFill>
            </a:endParaRPr>
          </a:p>
        </p:txBody>
      </p:sp>
      <p:cxnSp>
        <p:nvCxnSpPr>
          <p:cNvPr id="10" name="Straight Connector 9"/>
          <p:cNvCxnSpPr/>
          <p:nvPr userDrawn="1"/>
        </p:nvCxnSpPr>
        <p:spPr bwMode="ltGray">
          <a:xfrm flipV="1">
            <a:off x="0" y="4857760"/>
            <a:ext cx="4572000" cy="986"/>
          </a:xfrm>
          <a:prstGeom prst="line">
            <a:avLst/>
          </a:prstGeom>
          <a:solidFill>
            <a:schemeClr val="accent2"/>
          </a:solidFill>
          <a:ln w="28575" cap="flat" cmpd="sng" algn="ctr">
            <a:solidFill>
              <a:schemeClr val="tx2"/>
            </a:solidFill>
            <a:prstDash val="solid"/>
            <a:round/>
            <a:headEnd type="none" w="med" len="med"/>
            <a:tailEnd type="none" w="med" len="med"/>
          </a:ln>
          <a:effectLst/>
        </p:spPr>
      </p:cxnSp>
      <p:cxnSp>
        <p:nvCxnSpPr>
          <p:cNvPr id="13" name="Straight Connector 12"/>
          <p:cNvCxnSpPr/>
          <p:nvPr userDrawn="1"/>
        </p:nvCxnSpPr>
        <p:spPr bwMode="ltGray">
          <a:xfrm flipV="1">
            <a:off x="0" y="810227"/>
            <a:ext cx="4572000" cy="986"/>
          </a:xfrm>
          <a:prstGeom prst="line">
            <a:avLst/>
          </a:prstGeom>
          <a:solidFill>
            <a:schemeClr val="accent2"/>
          </a:solidFill>
          <a:ln w="28575" cap="flat" cmpd="sng" algn="ctr">
            <a:solidFill>
              <a:schemeClr val="tx2"/>
            </a:solidFill>
            <a:prstDash val="solid"/>
            <a:round/>
            <a:headEnd type="none" w="med" len="med"/>
            <a:tailEnd type="none" w="med" len="med"/>
          </a:ln>
          <a:effectLst/>
        </p:spPr>
      </p:cxnSp>
      <p:grpSp>
        <p:nvGrpSpPr>
          <p:cNvPr id="28" name="Group 27"/>
          <p:cNvGrpSpPr>
            <a:grpSpLocks noChangeAspect="1"/>
          </p:cNvGrpSpPr>
          <p:nvPr userDrawn="1"/>
        </p:nvGrpSpPr>
        <p:grpSpPr bwMode="gray">
          <a:xfrm>
            <a:off x="4123015" y="6454999"/>
            <a:ext cx="225695" cy="224407"/>
            <a:chOff x="1020" y="346"/>
            <a:chExt cx="4114" cy="3756"/>
          </a:xfrm>
        </p:grpSpPr>
        <p:sp>
          <p:nvSpPr>
            <p:cNvPr id="29" name="Freeform 28"/>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0" name="Freeform 29"/>
            <p:cNvSpPr>
              <a:spLocks/>
            </p:cNvSpPr>
            <p:nvPr userDrawn="1"/>
          </p:nvSpPr>
          <p:spPr bwMode="gray">
            <a:xfrm>
              <a:off x="2636" y="1719"/>
              <a:ext cx="85" cy="65"/>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2" name="Freeform 31"/>
            <p:cNvSpPr>
              <a:spLocks/>
            </p:cNvSpPr>
            <p:nvPr userDrawn="1"/>
          </p:nvSpPr>
          <p:spPr bwMode="gray">
            <a:xfrm>
              <a:off x="2823" y="1878"/>
              <a:ext cx="66" cy="75"/>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3" name="Freeform 32"/>
            <p:cNvSpPr>
              <a:spLocks/>
            </p:cNvSpPr>
            <p:nvPr userDrawn="1"/>
          </p:nvSpPr>
          <p:spPr bwMode="gray">
            <a:xfrm>
              <a:off x="2532" y="1215"/>
              <a:ext cx="103" cy="75"/>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5" name="Freeform 34"/>
            <p:cNvSpPr>
              <a:spLocks/>
            </p:cNvSpPr>
            <p:nvPr userDrawn="1"/>
          </p:nvSpPr>
          <p:spPr bwMode="gray">
            <a:xfrm>
              <a:off x="2476" y="1392"/>
              <a:ext cx="85" cy="75"/>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2" name="Freeform 51"/>
            <p:cNvSpPr>
              <a:spLocks/>
            </p:cNvSpPr>
            <p:nvPr userDrawn="1"/>
          </p:nvSpPr>
          <p:spPr bwMode="gray">
            <a:xfrm>
              <a:off x="2448" y="1589"/>
              <a:ext cx="103" cy="65"/>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3" name="Freeform 52"/>
            <p:cNvSpPr>
              <a:spLocks/>
            </p:cNvSpPr>
            <p:nvPr userDrawn="1"/>
          </p:nvSpPr>
          <p:spPr bwMode="gray">
            <a:xfrm>
              <a:off x="2720" y="944"/>
              <a:ext cx="103" cy="47"/>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4" name="Freeform 53"/>
            <p:cNvSpPr>
              <a:spLocks/>
            </p:cNvSpPr>
            <p:nvPr userDrawn="1"/>
          </p:nvSpPr>
          <p:spPr bwMode="gray">
            <a:xfrm>
              <a:off x="2946" y="851"/>
              <a:ext cx="66" cy="103"/>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5" name="Freeform 54"/>
            <p:cNvSpPr>
              <a:spLocks noEditPoints="1"/>
            </p:cNvSpPr>
            <p:nvPr userDrawn="1"/>
          </p:nvSpPr>
          <p:spPr bwMode="gray">
            <a:xfrm>
              <a:off x="3171" y="664"/>
              <a:ext cx="770" cy="198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6" name="Freeform 55"/>
            <p:cNvSpPr>
              <a:spLocks/>
            </p:cNvSpPr>
            <p:nvPr userDrawn="1"/>
          </p:nvSpPr>
          <p:spPr bwMode="gray">
            <a:xfrm>
              <a:off x="1020" y="346"/>
              <a:ext cx="2189"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7" name="Freeform 56"/>
            <p:cNvSpPr>
              <a:spLocks noEditPoints="1"/>
            </p:cNvSpPr>
            <p:nvPr userDrawn="1"/>
          </p:nvSpPr>
          <p:spPr bwMode="gray">
            <a:xfrm>
              <a:off x="3265" y="2813"/>
              <a:ext cx="695" cy="682"/>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8" name="Freeform 57"/>
            <p:cNvSpPr>
              <a:spLocks/>
            </p:cNvSpPr>
            <p:nvPr userDrawn="1"/>
          </p:nvSpPr>
          <p:spPr bwMode="gray">
            <a:xfrm>
              <a:off x="4054" y="2813"/>
              <a:ext cx="479" cy="682"/>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9" name="Freeform 58"/>
            <p:cNvSpPr>
              <a:spLocks/>
            </p:cNvSpPr>
            <p:nvPr userDrawn="1"/>
          </p:nvSpPr>
          <p:spPr bwMode="gray">
            <a:xfrm>
              <a:off x="1527" y="2579"/>
              <a:ext cx="244" cy="888"/>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0" name="Freeform 59"/>
            <p:cNvSpPr>
              <a:spLocks noEditPoints="1"/>
            </p:cNvSpPr>
            <p:nvPr userDrawn="1"/>
          </p:nvSpPr>
          <p:spPr bwMode="gray">
            <a:xfrm>
              <a:off x="1903" y="2813"/>
              <a:ext cx="723" cy="944"/>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1" name="Freeform 60"/>
            <p:cNvSpPr>
              <a:spLocks/>
            </p:cNvSpPr>
            <p:nvPr userDrawn="1"/>
          </p:nvSpPr>
          <p:spPr bwMode="gray">
            <a:xfrm>
              <a:off x="2711" y="2813"/>
              <a:ext cx="488" cy="682"/>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grpSp>
      <p:pic>
        <p:nvPicPr>
          <p:cNvPr id="36" name="Picture 35" descr="Ipsos SRI Logo - WHITE.png"/>
          <p:cNvPicPr>
            <a:picLocks noChangeAspect="1"/>
          </p:cNvPicPr>
          <p:nvPr userDrawn="1"/>
        </p:nvPicPr>
        <p:blipFill>
          <a:blip r:embed="rId2" cstate="print"/>
          <a:stretch>
            <a:fillRect/>
          </a:stretch>
        </p:blipFill>
        <p:spPr bwMode="white">
          <a:xfrm>
            <a:off x="228736" y="6453333"/>
            <a:ext cx="1077035" cy="226800"/>
          </a:xfrm>
          <a:prstGeom prst="rect">
            <a:avLst/>
          </a:prstGeom>
        </p:spPr>
      </p:pic>
      <p:pic>
        <p:nvPicPr>
          <p:cNvPr id="37" name="Picture 36"/>
          <p:cNvPicPr>
            <a:picLocks noChangeAspect="1"/>
          </p:cNvPicPr>
          <p:nvPr userDrawn="1"/>
        </p:nvPicPr>
        <p:blipFill>
          <a:blip r:embed="rId3" cstate="print"/>
          <a:srcRect/>
          <a:stretch>
            <a:fillRect/>
          </a:stretch>
        </p:blipFill>
        <p:spPr bwMode="auto">
          <a:xfrm>
            <a:off x="3707904" y="6456933"/>
            <a:ext cx="294330" cy="223200"/>
          </a:xfrm>
          <a:prstGeom prst="rect">
            <a:avLst/>
          </a:prstGeom>
          <a:noFill/>
          <a:ln w="9525">
            <a:noFill/>
            <a:miter lim="800000"/>
            <a:headEnd/>
            <a:tailEnd/>
          </a:ln>
        </p:spPr>
      </p:pic>
    </p:spTree>
    <p:extLst>
      <p:ext uri="{BB962C8B-B14F-4D97-AF65-F5344CB8AC3E}">
        <p14:creationId xmlns:p14="http://schemas.microsoft.com/office/powerpoint/2010/main" val="394460431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with BG Colour">
    <p:bg>
      <p:bgPr>
        <a:solidFill>
          <a:schemeClr val="tx1"/>
        </a:solidFill>
        <a:effectLst/>
      </p:bgPr>
    </p:bg>
    <p:spTree>
      <p:nvGrpSpPr>
        <p:cNvPr id="1" name=""/>
        <p:cNvGrpSpPr/>
        <p:nvPr/>
      </p:nvGrpSpPr>
      <p:grpSpPr>
        <a:xfrm>
          <a:off x="0" y="0"/>
          <a:ext cx="0" cy="0"/>
          <a:chOff x="0" y="0"/>
          <a:chExt cx="0" cy="0"/>
        </a:xfrm>
      </p:grpSpPr>
      <p:sp>
        <p:nvSpPr>
          <p:cNvPr id="42" name="Rectangle 41"/>
          <p:cNvSpPr/>
          <p:nvPr userDrawn="1"/>
        </p:nvSpPr>
        <p:spPr bwMode="auto">
          <a:xfrm>
            <a:off x="1" y="0"/>
            <a:ext cx="9142535"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90000" tIns="72000" rIns="90000" bIns="72000" numCol="1" rtlCol="0" anchor="t" anchorCtr="0" compatLnSpc="1">
            <a:prstTxWarp prst="textNoShape">
              <a:avLst/>
            </a:prstTxWarp>
            <a:noAutofit/>
          </a:bodyPr>
          <a:lstStyle/>
          <a:p>
            <a:pPr marL="173038" indent="-173038" fontAlgn="base">
              <a:spcBef>
                <a:spcPct val="0"/>
              </a:spcBef>
              <a:spcAft>
                <a:spcPct val="0"/>
              </a:spcAft>
              <a:buFont typeface="Arial" pitchFamily="34" charset="0"/>
              <a:buChar char="•"/>
            </a:pPr>
            <a:endParaRPr lang="en-GB" dirty="0" smtClean="0">
              <a:solidFill>
                <a:srgbClr val="FFFFFF"/>
              </a:solidFill>
            </a:endParaRPr>
          </a:p>
        </p:txBody>
      </p:sp>
      <p:sp>
        <p:nvSpPr>
          <p:cNvPr id="30" name="Text Placeholder 29"/>
          <p:cNvSpPr>
            <a:spLocks noGrp="1"/>
          </p:cNvSpPr>
          <p:nvPr>
            <p:ph type="body" sz="quarter" idx="10" hasCustomPrompt="1"/>
          </p:nvPr>
        </p:nvSpPr>
        <p:spPr bwMode="white">
          <a:xfrm>
            <a:off x="19630" y="902255"/>
            <a:ext cx="8932984" cy="347662"/>
          </a:xfrm>
        </p:spPr>
        <p:txBody>
          <a:bodyPr lIns="216000" rIns="720000"/>
          <a:lstStyle>
            <a:lvl1pPr>
              <a:buNone/>
              <a:defRPr sz="2000" b="1">
                <a:solidFill>
                  <a:schemeClr val="bg1"/>
                </a:solidFill>
              </a:defRPr>
            </a:lvl1pPr>
            <a:lvl2pPr>
              <a:buNone/>
              <a:defRPr b="1">
                <a:solidFill>
                  <a:schemeClr val="bg1"/>
                </a:solidFill>
              </a:defRPr>
            </a:lvl2pPr>
            <a:lvl3pPr>
              <a:defRPr b="1">
                <a:solidFill>
                  <a:schemeClr val="bg1"/>
                </a:solidFill>
              </a:defRPr>
            </a:lvl3pPr>
            <a:lvl4pPr>
              <a:defRPr b="1">
                <a:solidFill>
                  <a:schemeClr val="bg1"/>
                </a:solidFill>
              </a:defRPr>
            </a:lvl4pPr>
            <a:lvl5pPr>
              <a:defRPr b="1">
                <a:solidFill>
                  <a:schemeClr val="bg1"/>
                </a:solidFill>
              </a:defRPr>
            </a:lvl5pPr>
          </a:lstStyle>
          <a:p>
            <a:pPr lvl="0"/>
            <a:r>
              <a:rPr lang="en-US" dirty="0" smtClean="0"/>
              <a:t>Click to edit slide subtitle Arial Bold size 20</a:t>
            </a:r>
          </a:p>
        </p:txBody>
      </p:sp>
      <p:sp>
        <p:nvSpPr>
          <p:cNvPr id="38" name="Content Placeholder 12"/>
          <p:cNvSpPr>
            <a:spLocks noGrp="1"/>
          </p:cNvSpPr>
          <p:nvPr>
            <p:ph sz="quarter" idx="15" hasCustomPrompt="1"/>
          </p:nvPr>
        </p:nvSpPr>
        <p:spPr bwMode="white">
          <a:xfrm>
            <a:off x="227136" y="1514475"/>
            <a:ext cx="2771042" cy="4700588"/>
          </a:xfrm>
        </p:spPr>
        <p:txBody>
          <a:bodyPr/>
          <a:lstStyle>
            <a:lvl1pPr>
              <a:defRPr>
                <a:solidFill>
                  <a:schemeClr val="bg1"/>
                </a:solidFill>
              </a:defRPr>
            </a:lvl1pPr>
            <a:lvl2pPr>
              <a:defRPr baseline="0">
                <a:solidFill>
                  <a:schemeClr val="bg1"/>
                </a:solidFill>
              </a:defRPr>
            </a:lvl2pPr>
            <a:lvl3pPr>
              <a:defRPr baseline="0">
                <a:solidFill>
                  <a:schemeClr val="bg1"/>
                </a:solidFill>
              </a:defRPr>
            </a:lvl3pPr>
          </a:lstStyle>
          <a:p>
            <a:pPr lvl="0"/>
            <a:r>
              <a:rPr lang="en-US" dirty="0" smtClean="0"/>
              <a:t>Click to edit text Arial size 18</a:t>
            </a:r>
          </a:p>
          <a:p>
            <a:pPr lvl="1"/>
            <a:r>
              <a:rPr lang="en-US" dirty="0" smtClean="0"/>
              <a:t>First level bullet Arial size 18</a:t>
            </a:r>
          </a:p>
          <a:p>
            <a:pPr lvl="2"/>
            <a:r>
              <a:rPr lang="en-GB" dirty="0" smtClean="0"/>
              <a:t>Second level bullet Arial size 16</a:t>
            </a:r>
            <a:endParaRPr lang="en-US" dirty="0" smtClean="0"/>
          </a:p>
        </p:txBody>
      </p:sp>
      <p:sp>
        <p:nvSpPr>
          <p:cNvPr id="39" name="Content Placeholder 14"/>
          <p:cNvSpPr>
            <a:spLocks noGrp="1"/>
          </p:cNvSpPr>
          <p:nvPr>
            <p:ph sz="quarter" idx="12" hasCustomPrompt="1"/>
          </p:nvPr>
        </p:nvSpPr>
        <p:spPr bwMode="white">
          <a:xfrm>
            <a:off x="3219450" y="1514475"/>
            <a:ext cx="2744666" cy="4700588"/>
          </a:xfrm>
        </p:spPr>
        <p:txBody>
          <a:bodyPr/>
          <a:lstStyle>
            <a:lvl1pPr>
              <a:defRPr baseline="0">
                <a:solidFill>
                  <a:schemeClr val="bg1"/>
                </a:solidFill>
              </a:defRPr>
            </a:lvl1pPr>
            <a:lvl2pPr>
              <a:defRPr>
                <a:solidFill>
                  <a:schemeClr val="bg1"/>
                </a:solidFill>
              </a:defRPr>
            </a:lvl2pPr>
            <a:lvl3pPr>
              <a:defRPr>
                <a:solidFill>
                  <a:schemeClr val="bg1"/>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sp>
        <p:nvSpPr>
          <p:cNvPr id="40" name="Content Placeholder 14"/>
          <p:cNvSpPr>
            <a:spLocks noGrp="1"/>
          </p:cNvSpPr>
          <p:nvPr>
            <p:ph sz="quarter" idx="16" hasCustomPrompt="1"/>
          </p:nvPr>
        </p:nvSpPr>
        <p:spPr bwMode="white">
          <a:xfrm>
            <a:off x="6172200" y="1514475"/>
            <a:ext cx="2744666" cy="4700588"/>
          </a:xfrm>
        </p:spPr>
        <p:txBody>
          <a:bodyPr/>
          <a:lstStyle>
            <a:lvl1pPr>
              <a:defRPr baseline="0">
                <a:solidFill>
                  <a:schemeClr val="bg1"/>
                </a:solidFill>
              </a:defRPr>
            </a:lvl1pPr>
            <a:lvl2pPr>
              <a:defRPr>
                <a:solidFill>
                  <a:schemeClr val="bg1"/>
                </a:solidFill>
              </a:defRPr>
            </a:lvl2pPr>
            <a:lvl3pPr>
              <a:defRPr>
                <a:solidFill>
                  <a:schemeClr val="bg1"/>
                </a:solidFill>
              </a:defRPr>
            </a:lvl3pPr>
          </a:lstStyle>
          <a:p>
            <a:pPr lvl="0"/>
            <a:r>
              <a:rPr lang="en-US" dirty="0" smtClean="0"/>
              <a:t>Click to edit text Arial size 18</a:t>
            </a:r>
          </a:p>
          <a:p>
            <a:pPr lvl="1"/>
            <a:r>
              <a:rPr lang="en-US" dirty="0" smtClean="0"/>
              <a:t>First level bullet Arial </a:t>
            </a:r>
            <a:br>
              <a:rPr lang="en-US" dirty="0" smtClean="0"/>
            </a:br>
            <a:r>
              <a:rPr lang="en-US" dirty="0" smtClean="0"/>
              <a:t>size 18</a:t>
            </a:r>
          </a:p>
          <a:p>
            <a:pPr lvl="2"/>
            <a:r>
              <a:rPr lang="en-GB" dirty="0" smtClean="0"/>
              <a:t>Second level bullet </a:t>
            </a:r>
            <a:br>
              <a:rPr lang="en-GB" dirty="0" smtClean="0"/>
            </a:br>
            <a:r>
              <a:rPr lang="en-GB" dirty="0" smtClean="0"/>
              <a:t>Arial size 16</a:t>
            </a:r>
            <a:endParaRPr lang="en-US" dirty="0" smtClean="0"/>
          </a:p>
        </p:txBody>
      </p:sp>
      <p:sp>
        <p:nvSpPr>
          <p:cNvPr id="57" name="Text Placeholder 29"/>
          <p:cNvSpPr>
            <a:spLocks noGrp="1"/>
          </p:cNvSpPr>
          <p:nvPr>
            <p:ph type="body" sz="quarter" idx="17" hasCustomPrompt="1"/>
          </p:nvPr>
        </p:nvSpPr>
        <p:spPr bwMode="white">
          <a:xfrm>
            <a:off x="34405" y="221834"/>
            <a:ext cx="8060448" cy="616226"/>
          </a:xfrm>
        </p:spPr>
        <p:txBody>
          <a:bodyPr lIns="216000" rIns="720000"/>
          <a:lstStyle>
            <a:lvl1pPr marL="0" indent="0">
              <a:buNone/>
              <a:defRPr sz="2400" b="1" baseline="0">
                <a:solidFill>
                  <a:schemeClr val="bg1"/>
                </a:solidFill>
              </a:defRPr>
            </a:lvl1pPr>
            <a:lvl2pPr>
              <a:buNone/>
              <a:defRPr b="1">
                <a:solidFill>
                  <a:schemeClr val="bg1"/>
                </a:solidFill>
              </a:defRPr>
            </a:lvl2pPr>
            <a:lvl3pPr>
              <a:defRPr b="1">
                <a:solidFill>
                  <a:schemeClr val="bg1"/>
                </a:solidFill>
              </a:defRPr>
            </a:lvl3pPr>
            <a:lvl4pPr>
              <a:defRPr b="1">
                <a:solidFill>
                  <a:schemeClr val="bg1"/>
                </a:solidFill>
              </a:defRPr>
            </a:lvl4pPr>
            <a:lvl5pPr>
              <a:defRPr b="1">
                <a:solidFill>
                  <a:schemeClr val="bg1"/>
                </a:solidFill>
              </a:defRPr>
            </a:lvl5pPr>
          </a:lstStyle>
          <a:p>
            <a:pPr lvl="0"/>
            <a:r>
              <a:rPr lang="en-US" dirty="0" smtClean="0"/>
              <a:t>Click to edit slice title Arial Bold size 24</a:t>
            </a:r>
          </a:p>
        </p:txBody>
      </p:sp>
      <p:grpSp>
        <p:nvGrpSpPr>
          <p:cNvPr id="28" name="Group 27"/>
          <p:cNvGrpSpPr>
            <a:grpSpLocks noChangeAspect="1"/>
          </p:cNvGrpSpPr>
          <p:nvPr userDrawn="1"/>
        </p:nvGrpSpPr>
        <p:grpSpPr bwMode="gray">
          <a:xfrm>
            <a:off x="8693074" y="6454999"/>
            <a:ext cx="225695" cy="224407"/>
            <a:chOff x="1020" y="346"/>
            <a:chExt cx="4114" cy="3756"/>
          </a:xfrm>
        </p:grpSpPr>
        <p:sp>
          <p:nvSpPr>
            <p:cNvPr id="29" name="Freeform 28"/>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2" name="Freeform 31"/>
            <p:cNvSpPr>
              <a:spLocks/>
            </p:cNvSpPr>
            <p:nvPr userDrawn="1"/>
          </p:nvSpPr>
          <p:spPr bwMode="gray">
            <a:xfrm>
              <a:off x="2636" y="1719"/>
              <a:ext cx="85" cy="65"/>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3" name="Freeform 32"/>
            <p:cNvSpPr>
              <a:spLocks/>
            </p:cNvSpPr>
            <p:nvPr userDrawn="1"/>
          </p:nvSpPr>
          <p:spPr bwMode="gray">
            <a:xfrm>
              <a:off x="2823" y="1878"/>
              <a:ext cx="66" cy="75"/>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37" name="Freeform 36"/>
            <p:cNvSpPr>
              <a:spLocks/>
            </p:cNvSpPr>
            <p:nvPr userDrawn="1"/>
          </p:nvSpPr>
          <p:spPr bwMode="gray">
            <a:xfrm>
              <a:off x="2532" y="1215"/>
              <a:ext cx="103" cy="75"/>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41" name="Freeform 40"/>
            <p:cNvSpPr>
              <a:spLocks/>
            </p:cNvSpPr>
            <p:nvPr userDrawn="1"/>
          </p:nvSpPr>
          <p:spPr bwMode="gray">
            <a:xfrm>
              <a:off x="2476" y="1392"/>
              <a:ext cx="85" cy="75"/>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8" name="Freeform 57"/>
            <p:cNvSpPr>
              <a:spLocks/>
            </p:cNvSpPr>
            <p:nvPr userDrawn="1"/>
          </p:nvSpPr>
          <p:spPr bwMode="gray">
            <a:xfrm>
              <a:off x="2448" y="1589"/>
              <a:ext cx="103" cy="65"/>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59" name="Freeform 58"/>
            <p:cNvSpPr>
              <a:spLocks/>
            </p:cNvSpPr>
            <p:nvPr userDrawn="1"/>
          </p:nvSpPr>
          <p:spPr bwMode="gray">
            <a:xfrm>
              <a:off x="2720" y="944"/>
              <a:ext cx="103" cy="47"/>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0" name="Freeform 59"/>
            <p:cNvSpPr>
              <a:spLocks/>
            </p:cNvSpPr>
            <p:nvPr userDrawn="1"/>
          </p:nvSpPr>
          <p:spPr bwMode="gray">
            <a:xfrm>
              <a:off x="2946" y="851"/>
              <a:ext cx="66" cy="103"/>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1" name="Freeform 60"/>
            <p:cNvSpPr>
              <a:spLocks noEditPoints="1"/>
            </p:cNvSpPr>
            <p:nvPr userDrawn="1"/>
          </p:nvSpPr>
          <p:spPr bwMode="gray">
            <a:xfrm>
              <a:off x="3171" y="664"/>
              <a:ext cx="770" cy="198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2" name="Freeform 61"/>
            <p:cNvSpPr>
              <a:spLocks/>
            </p:cNvSpPr>
            <p:nvPr userDrawn="1"/>
          </p:nvSpPr>
          <p:spPr bwMode="gray">
            <a:xfrm>
              <a:off x="1020" y="346"/>
              <a:ext cx="2189"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3" name="Freeform 62"/>
            <p:cNvSpPr>
              <a:spLocks noEditPoints="1"/>
            </p:cNvSpPr>
            <p:nvPr userDrawn="1"/>
          </p:nvSpPr>
          <p:spPr bwMode="gray">
            <a:xfrm>
              <a:off x="3265" y="2813"/>
              <a:ext cx="695" cy="682"/>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4" name="Freeform 63"/>
            <p:cNvSpPr>
              <a:spLocks/>
            </p:cNvSpPr>
            <p:nvPr userDrawn="1"/>
          </p:nvSpPr>
          <p:spPr bwMode="gray">
            <a:xfrm>
              <a:off x="4054" y="2813"/>
              <a:ext cx="479" cy="682"/>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5" name="Freeform 64"/>
            <p:cNvSpPr>
              <a:spLocks/>
            </p:cNvSpPr>
            <p:nvPr userDrawn="1"/>
          </p:nvSpPr>
          <p:spPr bwMode="gray">
            <a:xfrm>
              <a:off x="1527" y="2579"/>
              <a:ext cx="244" cy="888"/>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6" name="Freeform 65"/>
            <p:cNvSpPr>
              <a:spLocks noEditPoints="1"/>
            </p:cNvSpPr>
            <p:nvPr userDrawn="1"/>
          </p:nvSpPr>
          <p:spPr bwMode="gray">
            <a:xfrm>
              <a:off x="1903" y="2813"/>
              <a:ext cx="723" cy="944"/>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7" name="Freeform 66"/>
            <p:cNvSpPr>
              <a:spLocks/>
            </p:cNvSpPr>
            <p:nvPr userDrawn="1"/>
          </p:nvSpPr>
          <p:spPr bwMode="gray">
            <a:xfrm>
              <a:off x="2711" y="2813"/>
              <a:ext cx="488" cy="682"/>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grpSp>
      <p:pic>
        <p:nvPicPr>
          <p:cNvPr id="43" name="Picture 42" descr="Ipsos SRI Logo - WHITE.png"/>
          <p:cNvPicPr>
            <a:picLocks noChangeAspect="1"/>
          </p:cNvPicPr>
          <p:nvPr userDrawn="1"/>
        </p:nvPicPr>
        <p:blipFill>
          <a:blip r:embed="rId2" cstate="print"/>
          <a:stretch>
            <a:fillRect/>
          </a:stretch>
        </p:blipFill>
        <p:spPr bwMode="white">
          <a:xfrm>
            <a:off x="228736" y="6453333"/>
            <a:ext cx="1077035" cy="226800"/>
          </a:xfrm>
          <a:prstGeom prst="rect">
            <a:avLst/>
          </a:prstGeom>
        </p:spPr>
      </p:pic>
      <p:pic>
        <p:nvPicPr>
          <p:cNvPr id="25" name="Picture 24"/>
          <p:cNvPicPr>
            <a:picLocks noChangeAspect="1"/>
          </p:cNvPicPr>
          <p:nvPr userDrawn="1"/>
        </p:nvPicPr>
        <p:blipFill>
          <a:blip r:embed="rId3" cstate="print"/>
          <a:srcRect/>
          <a:stretch>
            <a:fillRect/>
          </a:stretch>
        </p:blipFill>
        <p:spPr bwMode="auto">
          <a:xfrm>
            <a:off x="8265806" y="6446160"/>
            <a:ext cx="294330" cy="223200"/>
          </a:xfrm>
          <a:prstGeom prst="rect">
            <a:avLst/>
          </a:prstGeom>
          <a:noFill/>
          <a:ln w="9525">
            <a:noFill/>
            <a:miter lim="800000"/>
            <a:headEnd/>
            <a:tailEnd/>
          </a:ln>
        </p:spPr>
      </p:pic>
    </p:spTree>
    <p:extLst>
      <p:ext uri="{BB962C8B-B14F-4D97-AF65-F5344CB8AC3E}">
        <p14:creationId xmlns:p14="http://schemas.microsoft.com/office/powerpoint/2010/main" val="36001398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8"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60953819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28596" y="2786058"/>
            <a:ext cx="8229600" cy="338295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200361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2706423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0034" y="1571612"/>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2857496"/>
            <a:ext cx="4038600" cy="326866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12059192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8596" y="1357298"/>
            <a:ext cx="8229600" cy="1143000"/>
          </a:xfrm>
          <a:prstGeom prst="rect">
            <a:avLst/>
          </a:prstGeo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28596" y="2571744"/>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3286124"/>
            <a:ext cx="4040188"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3438" y="2571744"/>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286124"/>
            <a:ext cx="4041775" cy="28400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51482844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736"/>
            <a:ext cx="8229600" cy="1143000"/>
          </a:xfrm>
          <a:prstGeom prst="rect">
            <a:avLst/>
          </a:prstGeom>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0296039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8350534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8596" y="1500174"/>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1500174"/>
            <a:ext cx="5111750" cy="4625989"/>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28596" y="2786058"/>
            <a:ext cx="3008313" cy="33337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9971056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571611"/>
            <a:ext cx="5486400" cy="315596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7580166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0034" y="135729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00034" y="2571744"/>
            <a:ext cx="8229600" cy="3554419"/>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51267667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28736"/>
            <a:ext cx="2057400" cy="4697427"/>
          </a:xfrm>
          <a:prstGeom prst="rect">
            <a:avLst/>
          </a:prstGeom>
        </p:spPr>
        <p:txBody>
          <a:bodyPr vert="eaVert"/>
          <a:lstStyle/>
          <a:p>
            <a:r>
              <a:rPr lang="en-US" smtClean="0"/>
              <a:t>Click to edit Master title style</a:t>
            </a:r>
            <a:endParaRPr lang="en-GB" dirty="0"/>
          </a:p>
        </p:txBody>
      </p:sp>
      <p:sp>
        <p:nvSpPr>
          <p:cNvPr id="3" name="Vertical Text Placeholder 2"/>
          <p:cNvSpPr>
            <a:spLocks noGrp="1"/>
          </p:cNvSpPr>
          <p:nvPr>
            <p:ph type="body" orient="vert" idx="1"/>
          </p:nvPr>
        </p:nvSpPr>
        <p:spPr>
          <a:xfrm>
            <a:off x="457200" y="1428736"/>
            <a:ext cx="6019800" cy="469742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164441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700"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sp>
        <p:nvSpPr>
          <p:cNvPr id="8" name="Picture Placeholder 7"/>
          <p:cNvSpPr>
            <a:spLocks noGrp="1"/>
          </p:cNvSpPr>
          <p:nvPr>
            <p:ph type="pic" sz="quarter" idx="13"/>
          </p:nvPr>
        </p:nvSpPr>
        <p:spPr>
          <a:xfrm>
            <a:off x="0" y="0"/>
            <a:ext cx="9144000" cy="6308725"/>
          </a:xfrm>
        </p:spPr>
        <p:txBody>
          <a:bodyPr/>
          <a:lstStyle/>
          <a:p>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4.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7.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7.emf"/><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6.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4.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8.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58000" y="1600200"/>
            <a:ext cx="8028000" cy="45259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dirty="0" smtClean="0"/>
              <a:t>Presentation title - edit in Header and Footer</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54" r:id="rId3"/>
    <p:sldLayoutId id="2147483755" r:id="rId4"/>
    <p:sldLayoutId id="2147483748" r:id="rId5"/>
    <p:sldLayoutId id="2147483756" r:id="rId6"/>
    <p:sldLayoutId id="2147483752" r:id="rId7"/>
    <p:sldLayoutId id="2147483747" r:id="rId8"/>
    <p:sldLayoutId id="2147483751" r:id="rId9"/>
    <p:sldLayoutId id="2147483757" r:id="rId10"/>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9736383"/>
      </p:ext>
    </p:extLst>
  </p:cSld>
  <p:clrMap bg1="lt1" tx1="dk1" bg2="lt2" tx2="dk2" accent1="accent1" accent2="accent2" accent3="accent3" accent4="accent4" accent5="accent5" accent6="accent6" hlink="hlink" folHlink="folHlink"/>
  <p:sldLayoutIdLst>
    <p:sldLayoutId id="2147483759"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681634315"/>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877516"/>
      </p:ext>
    </p:extLst>
  </p:cSld>
  <p:clrMap bg1="lt1" tx1="dk1" bg2="lt2" tx2="dk2" accent1="accent1" accent2="accent2" accent3="accent3" accent4="accent4" accent5="accent5" accent6="accent6" hlink="hlink" folHlink="folHlink"/>
  <p:sldLayoutIdLst>
    <p:sldLayoutId id="214748377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834438705"/>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9383063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auto">
      <p:bgPr>
        <a:solidFill>
          <a:schemeClr val="tx1"/>
        </a:solidFill>
        <a:effectLst/>
      </p:bgPr>
    </p:bg>
    <p:spTree>
      <p:nvGrpSpPr>
        <p:cNvPr id="1" name=""/>
        <p:cNvGrpSpPr/>
        <p:nvPr/>
      </p:nvGrpSpPr>
      <p:grpSpPr>
        <a:xfrm>
          <a:off x="0" y="0"/>
          <a:ext cx="0" cy="0"/>
          <a:chOff x="0" y="0"/>
          <a:chExt cx="0" cy="0"/>
        </a:xfrm>
      </p:grpSpPr>
      <p:sp>
        <p:nvSpPr>
          <p:cNvPr id="1135" name="Rectangle 111"/>
          <p:cNvSpPr>
            <a:spLocks noChangeArrowheads="1"/>
          </p:cNvSpPr>
          <p:nvPr/>
        </p:nvSpPr>
        <p:spPr bwMode="auto">
          <a:xfrm flipV="1">
            <a:off x="-1" y="819150"/>
            <a:ext cx="9144001" cy="6038850"/>
          </a:xfrm>
          <a:prstGeom prst="rect">
            <a:avLst/>
          </a:prstGeom>
          <a:solidFill>
            <a:schemeClr val="bg1"/>
          </a:solidFill>
          <a:ln w="9525">
            <a:noFill/>
            <a:miter lim="800000"/>
            <a:headEnd/>
            <a:tailEnd/>
          </a:ln>
          <a:effectLst/>
        </p:spPr>
        <p:txBody>
          <a:bodyPr wrap="none" lIns="90000" tIns="46800" rIns="90000" bIns="46800" anchor="ctr"/>
          <a:lstStyle/>
          <a:p>
            <a:pPr fontAlgn="base">
              <a:spcBef>
                <a:spcPct val="0"/>
              </a:spcBef>
              <a:spcAft>
                <a:spcPct val="0"/>
              </a:spcAft>
              <a:defRPr/>
            </a:pPr>
            <a:endParaRPr lang="en-GB" sz="2400">
              <a:solidFill>
                <a:srgbClr val="292926"/>
              </a:solidFill>
            </a:endParaRPr>
          </a:p>
        </p:txBody>
      </p:sp>
      <p:sp>
        <p:nvSpPr>
          <p:cNvPr id="22533" name="Rectangle 2"/>
          <p:cNvSpPr>
            <a:spLocks noGrp="1" noChangeArrowheads="1"/>
          </p:cNvSpPr>
          <p:nvPr>
            <p:ph type="title"/>
          </p:nvPr>
        </p:nvSpPr>
        <p:spPr bwMode="gray">
          <a:xfrm>
            <a:off x="227136" y="0"/>
            <a:ext cx="7444175" cy="785794"/>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dirty="0" smtClean="0"/>
              <a:t>Click to edit slide title Arial Bold size 24</a:t>
            </a:r>
          </a:p>
        </p:txBody>
      </p:sp>
      <p:cxnSp>
        <p:nvCxnSpPr>
          <p:cNvPr id="22" name="Straight Connector 21"/>
          <p:cNvCxnSpPr/>
          <p:nvPr/>
        </p:nvCxnSpPr>
        <p:spPr bwMode="auto">
          <a:xfrm>
            <a:off x="227135" y="6369937"/>
            <a:ext cx="8689731" cy="1588"/>
          </a:xfrm>
          <a:prstGeom prst="line">
            <a:avLst/>
          </a:prstGeom>
          <a:solidFill>
            <a:schemeClr val="accent2"/>
          </a:solidFill>
          <a:ln w="3175" cap="flat" cmpd="sng" algn="ctr">
            <a:solidFill>
              <a:schemeClr val="bg1">
                <a:lumMod val="75000"/>
              </a:schemeClr>
            </a:solidFill>
            <a:prstDash val="solid"/>
            <a:round/>
            <a:headEnd type="none" w="med" len="med"/>
            <a:tailEnd type="none" w="med" len="med"/>
          </a:ln>
          <a:effectLst/>
        </p:spPr>
      </p:cxnSp>
      <p:sp>
        <p:nvSpPr>
          <p:cNvPr id="12" name="Text Placeholder 11"/>
          <p:cNvSpPr>
            <a:spLocks noGrp="1"/>
          </p:cNvSpPr>
          <p:nvPr>
            <p:ph type="body" idx="1"/>
          </p:nvPr>
        </p:nvSpPr>
        <p:spPr>
          <a:xfrm>
            <a:off x="227135" y="1125538"/>
            <a:ext cx="8689731" cy="5086350"/>
          </a:xfrm>
          <a:prstGeom prst="rect">
            <a:avLst/>
          </a:prstGeom>
        </p:spPr>
        <p:txBody>
          <a:bodyPr vert="horz" lIns="0" tIns="0" rIns="0" bIns="0" rtlCol="0">
            <a:noAutofit/>
          </a:bodyPr>
          <a:lstStyle/>
          <a:p>
            <a:pPr lvl="0"/>
            <a:r>
              <a:rPr lang="en-US" dirty="0" smtClean="0"/>
              <a:t>Click to add text Arial size 18</a:t>
            </a:r>
          </a:p>
          <a:p>
            <a:pPr lvl="1"/>
            <a:r>
              <a:rPr lang="en-US" dirty="0" smtClean="0"/>
              <a:t>Second level Arial size 18</a:t>
            </a:r>
          </a:p>
          <a:p>
            <a:pPr lvl="2"/>
            <a:r>
              <a:rPr lang="en-US" dirty="0" smtClean="0"/>
              <a:t>Third level Arial size 16</a:t>
            </a:r>
          </a:p>
          <a:p>
            <a:pPr lvl="3"/>
            <a:r>
              <a:rPr lang="en-US" dirty="0" smtClean="0"/>
              <a:t>Fourth level size 16</a:t>
            </a:r>
          </a:p>
          <a:p>
            <a:pPr lvl="4"/>
            <a:r>
              <a:rPr lang="en-US" dirty="0" smtClean="0"/>
              <a:t>Fifth level size 16</a:t>
            </a:r>
            <a:endParaRPr lang="en-US" dirty="0"/>
          </a:p>
        </p:txBody>
      </p:sp>
      <p:sp>
        <p:nvSpPr>
          <p:cNvPr id="10" name="TextBox 9"/>
          <p:cNvSpPr txBox="1"/>
          <p:nvPr/>
        </p:nvSpPr>
        <p:spPr>
          <a:xfrm>
            <a:off x="216170" y="6715148"/>
            <a:ext cx="563670" cy="142852"/>
          </a:xfrm>
          <a:prstGeom prst="rect">
            <a:avLst/>
          </a:prstGeom>
          <a:noFill/>
        </p:spPr>
        <p:txBody>
          <a:bodyPr wrap="square" lIns="0" tIns="0" rIns="0" bIns="0" rtlCol="0" anchor="t" anchorCtr="0">
            <a:noAutofit/>
          </a:bodyPr>
          <a:lstStyle/>
          <a:p>
            <a:pPr eaLnBrk="0" fontAlgn="base" hangingPunct="0">
              <a:spcBef>
                <a:spcPct val="20000"/>
              </a:spcBef>
              <a:spcAft>
                <a:spcPct val="0"/>
              </a:spcAft>
            </a:pPr>
            <a:r>
              <a:rPr lang="en-US" sz="700" dirty="0" smtClean="0">
                <a:solidFill>
                  <a:srgbClr val="FFFFFF">
                    <a:lumMod val="75000"/>
                  </a:srgbClr>
                </a:solidFill>
              </a:rPr>
              <a:t>© Ipsos MORI</a:t>
            </a:r>
            <a:endParaRPr lang="en-US" sz="700" dirty="0">
              <a:solidFill>
                <a:srgbClr val="FFFFFF">
                  <a:lumMod val="75000"/>
                </a:srgbClr>
              </a:solidFill>
            </a:endParaRPr>
          </a:p>
        </p:txBody>
      </p:sp>
      <p:grpSp>
        <p:nvGrpSpPr>
          <p:cNvPr id="61" name="Group 60"/>
          <p:cNvGrpSpPr>
            <a:grpSpLocks noChangeAspect="1"/>
          </p:cNvGrpSpPr>
          <p:nvPr/>
        </p:nvGrpSpPr>
        <p:grpSpPr bwMode="gray">
          <a:xfrm>
            <a:off x="8693074" y="6454999"/>
            <a:ext cx="225695" cy="224407"/>
            <a:chOff x="1020" y="346"/>
            <a:chExt cx="4114" cy="3756"/>
          </a:xfrm>
        </p:grpSpPr>
        <p:sp>
          <p:nvSpPr>
            <p:cNvPr id="62" name="Freeform 61"/>
            <p:cNvSpPr>
              <a:spLocks/>
            </p:cNvSpPr>
            <p:nvPr userDrawn="1"/>
          </p:nvSpPr>
          <p:spPr bwMode="gray">
            <a:xfrm>
              <a:off x="1020" y="346"/>
              <a:ext cx="4114" cy="3756"/>
            </a:xfrm>
            <a:custGeom>
              <a:avLst/>
              <a:gdLst/>
              <a:ahLst/>
              <a:cxnLst>
                <a:cxn ang="0">
                  <a:pos x="0" y="3756"/>
                </a:cxn>
                <a:cxn ang="0">
                  <a:pos x="0" y="0"/>
                </a:cxn>
                <a:cxn ang="0">
                  <a:pos x="4022" y="0"/>
                </a:cxn>
                <a:cxn ang="0">
                  <a:pos x="4022" y="0"/>
                </a:cxn>
                <a:cxn ang="0">
                  <a:pos x="4040" y="118"/>
                </a:cxn>
                <a:cxn ang="0">
                  <a:pos x="4054" y="234"/>
                </a:cxn>
                <a:cxn ang="0">
                  <a:pos x="4068" y="350"/>
                </a:cxn>
                <a:cxn ang="0">
                  <a:pos x="4078" y="468"/>
                </a:cxn>
                <a:cxn ang="0">
                  <a:pos x="4088" y="584"/>
                </a:cxn>
                <a:cxn ang="0">
                  <a:pos x="4096" y="700"/>
                </a:cxn>
                <a:cxn ang="0">
                  <a:pos x="4104" y="814"/>
                </a:cxn>
                <a:cxn ang="0">
                  <a:pos x="4108" y="930"/>
                </a:cxn>
                <a:cxn ang="0">
                  <a:pos x="4112" y="1046"/>
                </a:cxn>
                <a:cxn ang="0">
                  <a:pos x="4114" y="1162"/>
                </a:cxn>
                <a:cxn ang="0">
                  <a:pos x="4112" y="1276"/>
                </a:cxn>
                <a:cxn ang="0">
                  <a:pos x="4110" y="1392"/>
                </a:cxn>
                <a:cxn ang="0">
                  <a:pos x="4106" y="1508"/>
                </a:cxn>
                <a:cxn ang="0">
                  <a:pos x="4100" y="1622"/>
                </a:cxn>
                <a:cxn ang="0">
                  <a:pos x="4092" y="1738"/>
                </a:cxn>
                <a:cxn ang="0">
                  <a:pos x="4082" y="1854"/>
                </a:cxn>
                <a:cxn ang="0">
                  <a:pos x="4070" y="1970"/>
                </a:cxn>
                <a:cxn ang="0">
                  <a:pos x="4056" y="2086"/>
                </a:cxn>
                <a:cxn ang="0">
                  <a:pos x="4040" y="2202"/>
                </a:cxn>
                <a:cxn ang="0">
                  <a:pos x="4020" y="2320"/>
                </a:cxn>
                <a:cxn ang="0">
                  <a:pos x="4000" y="2436"/>
                </a:cxn>
                <a:cxn ang="0">
                  <a:pos x="3978" y="2554"/>
                </a:cxn>
                <a:cxn ang="0">
                  <a:pos x="3952" y="2672"/>
                </a:cxn>
                <a:cxn ang="0">
                  <a:pos x="3926" y="2790"/>
                </a:cxn>
                <a:cxn ang="0">
                  <a:pos x="3896" y="2908"/>
                </a:cxn>
                <a:cxn ang="0">
                  <a:pos x="3864" y="3028"/>
                </a:cxn>
                <a:cxn ang="0">
                  <a:pos x="3830" y="3148"/>
                </a:cxn>
                <a:cxn ang="0">
                  <a:pos x="3792" y="3268"/>
                </a:cxn>
                <a:cxn ang="0">
                  <a:pos x="3754" y="3388"/>
                </a:cxn>
                <a:cxn ang="0">
                  <a:pos x="3712" y="3510"/>
                </a:cxn>
                <a:cxn ang="0">
                  <a:pos x="3668" y="3632"/>
                </a:cxn>
                <a:cxn ang="0">
                  <a:pos x="3620" y="3756"/>
                </a:cxn>
                <a:cxn ang="0">
                  <a:pos x="0" y="3756"/>
                </a:cxn>
              </a:cxnLst>
              <a:rect l="0" t="0" r="r" b="b"/>
              <a:pathLst>
                <a:path w="4114" h="3756">
                  <a:moveTo>
                    <a:pt x="0" y="3756"/>
                  </a:moveTo>
                  <a:lnTo>
                    <a:pt x="0" y="0"/>
                  </a:lnTo>
                  <a:lnTo>
                    <a:pt x="4022" y="0"/>
                  </a:lnTo>
                  <a:lnTo>
                    <a:pt x="4022" y="0"/>
                  </a:lnTo>
                  <a:lnTo>
                    <a:pt x="4040" y="118"/>
                  </a:lnTo>
                  <a:lnTo>
                    <a:pt x="4054" y="234"/>
                  </a:lnTo>
                  <a:lnTo>
                    <a:pt x="4068" y="350"/>
                  </a:lnTo>
                  <a:lnTo>
                    <a:pt x="4078" y="468"/>
                  </a:lnTo>
                  <a:lnTo>
                    <a:pt x="4088" y="584"/>
                  </a:lnTo>
                  <a:lnTo>
                    <a:pt x="4096" y="700"/>
                  </a:lnTo>
                  <a:lnTo>
                    <a:pt x="4104" y="814"/>
                  </a:lnTo>
                  <a:lnTo>
                    <a:pt x="4108" y="930"/>
                  </a:lnTo>
                  <a:lnTo>
                    <a:pt x="4112" y="1046"/>
                  </a:lnTo>
                  <a:lnTo>
                    <a:pt x="4114" y="1162"/>
                  </a:lnTo>
                  <a:lnTo>
                    <a:pt x="4112" y="1276"/>
                  </a:lnTo>
                  <a:lnTo>
                    <a:pt x="4110" y="1392"/>
                  </a:lnTo>
                  <a:lnTo>
                    <a:pt x="4106" y="1508"/>
                  </a:lnTo>
                  <a:lnTo>
                    <a:pt x="4100" y="1622"/>
                  </a:lnTo>
                  <a:lnTo>
                    <a:pt x="4092" y="1738"/>
                  </a:lnTo>
                  <a:lnTo>
                    <a:pt x="4082" y="1854"/>
                  </a:lnTo>
                  <a:lnTo>
                    <a:pt x="4070" y="1970"/>
                  </a:lnTo>
                  <a:lnTo>
                    <a:pt x="4056" y="2086"/>
                  </a:lnTo>
                  <a:lnTo>
                    <a:pt x="4040" y="2202"/>
                  </a:lnTo>
                  <a:lnTo>
                    <a:pt x="4020" y="2320"/>
                  </a:lnTo>
                  <a:lnTo>
                    <a:pt x="4000" y="2436"/>
                  </a:lnTo>
                  <a:lnTo>
                    <a:pt x="3978" y="2554"/>
                  </a:lnTo>
                  <a:lnTo>
                    <a:pt x="3952" y="2672"/>
                  </a:lnTo>
                  <a:lnTo>
                    <a:pt x="3926" y="2790"/>
                  </a:lnTo>
                  <a:lnTo>
                    <a:pt x="3896" y="2908"/>
                  </a:lnTo>
                  <a:lnTo>
                    <a:pt x="3864" y="3028"/>
                  </a:lnTo>
                  <a:lnTo>
                    <a:pt x="3830" y="3148"/>
                  </a:lnTo>
                  <a:lnTo>
                    <a:pt x="3792" y="3268"/>
                  </a:lnTo>
                  <a:lnTo>
                    <a:pt x="3754" y="3388"/>
                  </a:lnTo>
                  <a:lnTo>
                    <a:pt x="3712" y="3510"/>
                  </a:lnTo>
                  <a:lnTo>
                    <a:pt x="3668" y="3632"/>
                  </a:lnTo>
                  <a:lnTo>
                    <a:pt x="3620" y="3756"/>
                  </a:lnTo>
                  <a:lnTo>
                    <a:pt x="0" y="3756"/>
                  </a:lnTo>
                  <a:close/>
                </a:path>
              </a:pathLst>
            </a:custGeom>
            <a:solidFill>
              <a:srgbClr val="009D9C"/>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3" name="Freeform 62"/>
            <p:cNvSpPr>
              <a:spLocks/>
            </p:cNvSpPr>
            <p:nvPr userDrawn="1"/>
          </p:nvSpPr>
          <p:spPr bwMode="gray">
            <a:xfrm>
              <a:off x="2636" y="1719"/>
              <a:ext cx="85" cy="65"/>
            </a:xfrm>
            <a:custGeom>
              <a:avLst/>
              <a:gdLst/>
              <a:ahLst/>
              <a:cxnLst>
                <a:cxn ang="0">
                  <a:pos x="18" y="44"/>
                </a:cxn>
                <a:cxn ang="0">
                  <a:pos x="0" y="58"/>
                </a:cxn>
                <a:cxn ang="0">
                  <a:pos x="0" y="58"/>
                </a:cxn>
                <a:cxn ang="0">
                  <a:pos x="14" y="60"/>
                </a:cxn>
                <a:cxn ang="0">
                  <a:pos x="28" y="62"/>
                </a:cxn>
                <a:cxn ang="0">
                  <a:pos x="42" y="58"/>
                </a:cxn>
                <a:cxn ang="0">
                  <a:pos x="54" y="54"/>
                </a:cxn>
                <a:cxn ang="0">
                  <a:pos x="66" y="48"/>
                </a:cxn>
                <a:cxn ang="0">
                  <a:pos x="76" y="40"/>
                </a:cxn>
                <a:cxn ang="0">
                  <a:pos x="82" y="32"/>
                </a:cxn>
                <a:cxn ang="0">
                  <a:pos x="88" y="24"/>
                </a:cxn>
                <a:cxn ang="0">
                  <a:pos x="88" y="0"/>
                </a:cxn>
                <a:cxn ang="0">
                  <a:pos x="88" y="0"/>
                </a:cxn>
                <a:cxn ang="0">
                  <a:pos x="66" y="6"/>
                </a:cxn>
                <a:cxn ang="0">
                  <a:pos x="46" y="16"/>
                </a:cxn>
                <a:cxn ang="0">
                  <a:pos x="38" y="22"/>
                </a:cxn>
                <a:cxn ang="0">
                  <a:pos x="30" y="28"/>
                </a:cxn>
                <a:cxn ang="0">
                  <a:pos x="24" y="36"/>
                </a:cxn>
                <a:cxn ang="0">
                  <a:pos x="18" y="44"/>
                </a:cxn>
                <a:cxn ang="0">
                  <a:pos x="18" y="44"/>
                </a:cxn>
              </a:cxnLst>
              <a:rect l="0" t="0" r="r" b="b"/>
              <a:pathLst>
                <a:path w="88" h="62">
                  <a:moveTo>
                    <a:pt x="18" y="44"/>
                  </a:moveTo>
                  <a:lnTo>
                    <a:pt x="0" y="58"/>
                  </a:lnTo>
                  <a:lnTo>
                    <a:pt x="0" y="58"/>
                  </a:lnTo>
                  <a:lnTo>
                    <a:pt x="14" y="60"/>
                  </a:lnTo>
                  <a:lnTo>
                    <a:pt x="28" y="62"/>
                  </a:lnTo>
                  <a:lnTo>
                    <a:pt x="42" y="58"/>
                  </a:lnTo>
                  <a:lnTo>
                    <a:pt x="54" y="54"/>
                  </a:lnTo>
                  <a:lnTo>
                    <a:pt x="66" y="48"/>
                  </a:lnTo>
                  <a:lnTo>
                    <a:pt x="76" y="40"/>
                  </a:lnTo>
                  <a:lnTo>
                    <a:pt x="82" y="32"/>
                  </a:lnTo>
                  <a:lnTo>
                    <a:pt x="88" y="24"/>
                  </a:lnTo>
                  <a:lnTo>
                    <a:pt x="88" y="0"/>
                  </a:lnTo>
                  <a:lnTo>
                    <a:pt x="88" y="0"/>
                  </a:lnTo>
                  <a:lnTo>
                    <a:pt x="66" y="6"/>
                  </a:lnTo>
                  <a:lnTo>
                    <a:pt x="46" y="16"/>
                  </a:lnTo>
                  <a:lnTo>
                    <a:pt x="38" y="22"/>
                  </a:lnTo>
                  <a:lnTo>
                    <a:pt x="30" y="28"/>
                  </a:lnTo>
                  <a:lnTo>
                    <a:pt x="24" y="36"/>
                  </a:lnTo>
                  <a:lnTo>
                    <a:pt x="18" y="44"/>
                  </a:lnTo>
                  <a:lnTo>
                    <a:pt x="18" y="4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4" name="Freeform 63"/>
            <p:cNvSpPr>
              <a:spLocks/>
            </p:cNvSpPr>
            <p:nvPr userDrawn="1"/>
          </p:nvSpPr>
          <p:spPr bwMode="gray">
            <a:xfrm>
              <a:off x="2823" y="1878"/>
              <a:ext cx="66" cy="75"/>
            </a:xfrm>
            <a:custGeom>
              <a:avLst/>
              <a:gdLst/>
              <a:ahLst/>
              <a:cxnLst>
                <a:cxn ang="0">
                  <a:pos x="28" y="2"/>
                </a:cxn>
                <a:cxn ang="0">
                  <a:pos x="0" y="0"/>
                </a:cxn>
                <a:cxn ang="0">
                  <a:pos x="0" y="0"/>
                </a:cxn>
                <a:cxn ang="0">
                  <a:pos x="2" y="18"/>
                </a:cxn>
                <a:cxn ang="0">
                  <a:pos x="4" y="28"/>
                </a:cxn>
                <a:cxn ang="0">
                  <a:pos x="6" y="36"/>
                </a:cxn>
                <a:cxn ang="0">
                  <a:pos x="12" y="44"/>
                </a:cxn>
                <a:cxn ang="0">
                  <a:pos x="18" y="50"/>
                </a:cxn>
                <a:cxn ang="0">
                  <a:pos x="26" y="58"/>
                </a:cxn>
                <a:cxn ang="0">
                  <a:pos x="36" y="64"/>
                </a:cxn>
                <a:cxn ang="0">
                  <a:pos x="58" y="68"/>
                </a:cxn>
                <a:cxn ang="0">
                  <a:pos x="58" y="68"/>
                </a:cxn>
                <a:cxn ang="0">
                  <a:pos x="66" y="60"/>
                </a:cxn>
                <a:cxn ang="0">
                  <a:pos x="68" y="54"/>
                </a:cxn>
                <a:cxn ang="0">
                  <a:pos x="68" y="50"/>
                </a:cxn>
                <a:cxn ang="0">
                  <a:pos x="66" y="40"/>
                </a:cxn>
                <a:cxn ang="0">
                  <a:pos x="62" y="32"/>
                </a:cxn>
                <a:cxn ang="0">
                  <a:pos x="54" y="22"/>
                </a:cxn>
                <a:cxn ang="0">
                  <a:pos x="46" y="14"/>
                </a:cxn>
                <a:cxn ang="0">
                  <a:pos x="28" y="2"/>
                </a:cxn>
                <a:cxn ang="0">
                  <a:pos x="28" y="2"/>
                </a:cxn>
              </a:cxnLst>
              <a:rect l="0" t="0" r="r" b="b"/>
              <a:pathLst>
                <a:path w="68" h="68">
                  <a:moveTo>
                    <a:pt x="28" y="2"/>
                  </a:moveTo>
                  <a:lnTo>
                    <a:pt x="0" y="0"/>
                  </a:lnTo>
                  <a:lnTo>
                    <a:pt x="0" y="0"/>
                  </a:lnTo>
                  <a:lnTo>
                    <a:pt x="2" y="18"/>
                  </a:lnTo>
                  <a:lnTo>
                    <a:pt x="4" y="28"/>
                  </a:lnTo>
                  <a:lnTo>
                    <a:pt x="6" y="36"/>
                  </a:lnTo>
                  <a:lnTo>
                    <a:pt x="12" y="44"/>
                  </a:lnTo>
                  <a:lnTo>
                    <a:pt x="18" y="50"/>
                  </a:lnTo>
                  <a:lnTo>
                    <a:pt x="26" y="58"/>
                  </a:lnTo>
                  <a:lnTo>
                    <a:pt x="36" y="64"/>
                  </a:lnTo>
                  <a:lnTo>
                    <a:pt x="58" y="68"/>
                  </a:lnTo>
                  <a:lnTo>
                    <a:pt x="58" y="68"/>
                  </a:lnTo>
                  <a:lnTo>
                    <a:pt x="66" y="60"/>
                  </a:lnTo>
                  <a:lnTo>
                    <a:pt x="68" y="54"/>
                  </a:lnTo>
                  <a:lnTo>
                    <a:pt x="68" y="50"/>
                  </a:lnTo>
                  <a:lnTo>
                    <a:pt x="66" y="40"/>
                  </a:lnTo>
                  <a:lnTo>
                    <a:pt x="62" y="32"/>
                  </a:lnTo>
                  <a:lnTo>
                    <a:pt x="54" y="22"/>
                  </a:lnTo>
                  <a:lnTo>
                    <a:pt x="46" y="14"/>
                  </a:lnTo>
                  <a:lnTo>
                    <a:pt x="28" y="2"/>
                  </a:lnTo>
                  <a:lnTo>
                    <a:pt x="28" y="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5" name="Freeform 64"/>
            <p:cNvSpPr>
              <a:spLocks/>
            </p:cNvSpPr>
            <p:nvPr userDrawn="1"/>
          </p:nvSpPr>
          <p:spPr bwMode="gray">
            <a:xfrm>
              <a:off x="2532" y="1215"/>
              <a:ext cx="103" cy="75"/>
            </a:xfrm>
            <a:custGeom>
              <a:avLst/>
              <a:gdLst/>
              <a:ahLst/>
              <a:cxnLst>
                <a:cxn ang="0">
                  <a:pos x="22" y="54"/>
                </a:cxn>
                <a:cxn ang="0">
                  <a:pos x="0" y="70"/>
                </a:cxn>
                <a:cxn ang="0">
                  <a:pos x="0" y="70"/>
                </a:cxn>
                <a:cxn ang="0">
                  <a:pos x="16" y="74"/>
                </a:cxn>
                <a:cxn ang="0">
                  <a:pos x="32" y="76"/>
                </a:cxn>
                <a:cxn ang="0">
                  <a:pos x="46" y="74"/>
                </a:cxn>
                <a:cxn ang="0">
                  <a:pos x="60" y="68"/>
                </a:cxn>
                <a:cxn ang="0">
                  <a:pos x="72" y="62"/>
                </a:cxn>
                <a:cxn ang="0">
                  <a:pos x="82" y="52"/>
                </a:cxn>
                <a:cxn ang="0">
                  <a:pos x="90" y="42"/>
                </a:cxn>
                <a:cxn ang="0">
                  <a:pos x="98" y="30"/>
                </a:cxn>
                <a:cxn ang="0">
                  <a:pos x="106" y="0"/>
                </a:cxn>
                <a:cxn ang="0">
                  <a:pos x="106" y="0"/>
                </a:cxn>
                <a:cxn ang="0">
                  <a:pos x="80" y="6"/>
                </a:cxn>
                <a:cxn ang="0">
                  <a:pos x="68" y="10"/>
                </a:cxn>
                <a:cxn ang="0">
                  <a:pos x="58" y="14"/>
                </a:cxn>
                <a:cxn ang="0">
                  <a:pos x="48" y="20"/>
                </a:cxn>
                <a:cxn ang="0">
                  <a:pos x="38" y="28"/>
                </a:cxn>
                <a:cxn ang="0">
                  <a:pos x="30" y="40"/>
                </a:cxn>
                <a:cxn ang="0">
                  <a:pos x="22" y="54"/>
                </a:cxn>
                <a:cxn ang="0">
                  <a:pos x="22" y="54"/>
                </a:cxn>
              </a:cxnLst>
              <a:rect l="0" t="0" r="r" b="b"/>
              <a:pathLst>
                <a:path w="106" h="76">
                  <a:moveTo>
                    <a:pt x="22" y="54"/>
                  </a:moveTo>
                  <a:lnTo>
                    <a:pt x="0" y="70"/>
                  </a:lnTo>
                  <a:lnTo>
                    <a:pt x="0" y="70"/>
                  </a:lnTo>
                  <a:lnTo>
                    <a:pt x="16" y="74"/>
                  </a:lnTo>
                  <a:lnTo>
                    <a:pt x="32" y="76"/>
                  </a:lnTo>
                  <a:lnTo>
                    <a:pt x="46" y="74"/>
                  </a:lnTo>
                  <a:lnTo>
                    <a:pt x="60" y="68"/>
                  </a:lnTo>
                  <a:lnTo>
                    <a:pt x="72" y="62"/>
                  </a:lnTo>
                  <a:lnTo>
                    <a:pt x="82" y="52"/>
                  </a:lnTo>
                  <a:lnTo>
                    <a:pt x="90" y="42"/>
                  </a:lnTo>
                  <a:lnTo>
                    <a:pt x="98" y="30"/>
                  </a:lnTo>
                  <a:lnTo>
                    <a:pt x="106" y="0"/>
                  </a:lnTo>
                  <a:lnTo>
                    <a:pt x="106" y="0"/>
                  </a:lnTo>
                  <a:lnTo>
                    <a:pt x="80" y="6"/>
                  </a:lnTo>
                  <a:lnTo>
                    <a:pt x="68" y="10"/>
                  </a:lnTo>
                  <a:lnTo>
                    <a:pt x="58" y="14"/>
                  </a:lnTo>
                  <a:lnTo>
                    <a:pt x="48" y="20"/>
                  </a:lnTo>
                  <a:lnTo>
                    <a:pt x="38" y="28"/>
                  </a:lnTo>
                  <a:lnTo>
                    <a:pt x="30" y="40"/>
                  </a:lnTo>
                  <a:lnTo>
                    <a:pt x="22" y="54"/>
                  </a:lnTo>
                  <a:lnTo>
                    <a:pt x="22" y="5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6" name="Freeform 65"/>
            <p:cNvSpPr>
              <a:spLocks/>
            </p:cNvSpPr>
            <p:nvPr userDrawn="1"/>
          </p:nvSpPr>
          <p:spPr bwMode="gray">
            <a:xfrm>
              <a:off x="2476" y="1392"/>
              <a:ext cx="85" cy="75"/>
            </a:xfrm>
            <a:custGeom>
              <a:avLst/>
              <a:gdLst/>
              <a:ahLst/>
              <a:cxnLst>
                <a:cxn ang="0">
                  <a:pos x="82" y="24"/>
                </a:cxn>
                <a:cxn ang="0">
                  <a:pos x="76" y="0"/>
                </a:cxn>
                <a:cxn ang="0">
                  <a:pos x="76" y="0"/>
                </a:cxn>
                <a:cxn ang="0">
                  <a:pos x="50" y="8"/>
                </a:cxn>
                <a:cxn ang="0">
                  <a:pos x="30" y="18"/>
                </a:cxn>
                <a:cxn ang="0">
                  <a:pos x="20" y="24"/>
                </a:cxn>
                <a:cxn ang="0">
                  <a:pos x="12" y="30"/>
                </a:cxn>
                <a:cxn ang="0">
                  <a:pos x="6" y="40"/>
                </a:cxn>
                <a:cxn ang="0">
                  <a:pos x="0" y="48"/>
                </a:cxn>
                <a:cxn ang="0">
                  <a:pos x="0" y="68"/>
                </a:cxn>
                <a:cxn ang="0">
                  <a:pos x="0" y="68"/>
                </a:cxn>
                <a:cxn ang="0">
                  <a:pos x="16" y="72"/>
                </a:cxn>
                <a:cxn ang="0">
                  <a:pos x="30" y="70"/>
                </a:cxn>
                <a:cxn ang="0">
                  <a:pos x="42" y="66"/>
                </a:cxn>
                <a:cxn ang="0">
                  <a:pos x="52" y="60"/>
                </a:cxn>
                <a:cxn ang="0">
                  <a:pos x="62" y="52"/>
                </a:cxn>
                <a:cxn ang="0">
                  <a:pos x="70" y="42"/>
                </a:cxn>
                <a:cxn ang="0">
                  <a:pos x="82" y="24"/>
                </a:cxn>
                <a:cxn ang="0">
                  <a:pos x="82" y="24"/>
                </a:cxn>
              </a:cxnLst>
              <a:rect l="0" t="0" r="r" b="b"/>
              <a:pathLst>
                <a:path w="82" h="72">
                  <a:moveTo>
                    <a:pt x="82" y="24"/>
                  </a:moveTo>
                  <a:lnTo>
                    <a:pt x="76" y="0"/>
                  </a:lnTo>
                  <a:lnTo>
                    <a:pt x="76" y="0"/>
                  </a:lnTo>
                  <a:lnTo>
                    <a:pt x="50" y="8"/>
                  </a:lnTo>
                  <a:lnTo>
                    <a:pt x="30" y="18"/>
                  </a:lnTo>
                  <a:lnTo>
                    <a:pt x="20" y="24"/>
                  </a:lnTo>
                  <a:lnTo>
                    <a:pt x="12" y="30"/>
                  </a:lnTo>
                  <a:lnTo>
                    <a:pt x="6" y="40"/>
                  </a:lnTo>
                  <a:lnTo>
                    <a:pt x="0" y="48"/>
                  </a:lnTo>
                  <a:lnTo>
                    <a:pt x="0" y="68"/>
                  </a:lnTo>
                  <a:lnTo>
                    <a:pt x="0" y="68"/>
                  </a:lnTo>
                  <a:lnTo>
                    <a:pt x="16" y="72"/>
                  </a:lnTo>
                  <a:lnTo>
                    <a:pt x="30" y="70"/>
                  </a:lnTo>
                  <a:lnTo>
                    <a:pt x="42" y="66"/>
                  </a:lnTo>
                  <a:lnTo>
                    <a:pt x="52" y="60"/>
                  </a:lnTo>
                  <a:lnTo>
                    <a:pt x="62" y="52"/>
                  </a:lnTo>
                  <a:lnTo>
                    <a:pt x="70" y="42"/>
                  </a:lnTo>
                  <a:lnTo>
                    <a:pt x="82" y="24"/>
                  </a:lnTo>
                  <a:lnTo>
                    <a:pt x="82" y="24"/>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7" name="Freeform 66"/>
            <p:cNvSpPr>
              <a:spLocks/>
            </p:cNvSpPr>
            <p:nvPr userDrawn="1"/>
          </p:nvSpPr>
          <p:spPr bwMode="gray">
            <a:xfrm>
              <a:off x="2448" y="1589"/>
              <a:ext cx="103" cy="65"/>
            </a:xfrm>
            <a:custGeom>
              <a:avLst/>
              <a:gdLst/>
              <a:ahLst/>
              <a:cxnLst>
                <a:cxn ang="0">
                  <a:pos x="0" y="50"/>
                </a:cxn>
                <a:cxn ang="0">
                  <a:pos x="14" y="58"/>
                </a:cxn>
                <a:cxn ang="0">
                  <a:pos x="14" y="58"/>
                </a:cxn>
                <a:cxn ang="0">
                  <a:pos x="30" y="62"/>
                </a:cxn>
                <a:cxn ang="0">
                  <a:pos x="44" y="60"/>
                </a:cxn>
                <a:cxn ang="0">
                  <a:pos x="54" y="56"/>
                </a:cxn>
                <a:cxn ang="0">
                  <a:pos x="60" y="50"/>
                </a:cxn>
                <a:cxn ang="0">
                  <a:pos x="66" y="42"/>
                </a:cxn>
                <a:cxn ang="0">
                  <a:pos x="70" y="34"/>
                </a:cxn>
                <a:cxn ang="0">
                  <a:pos x="78" y="18"/>
                </a:cxn>
                <a:cxn ang="0">
                  <a:pos x="98" y="2"/>
                </a:cxn>
                <a:cxn ang="0">
                  <a:pos x="98" y="2"/>
                </a:cxn>
                <a:cxn ang="0">
                  <a:pos x="80" y="0"/>
                </a:cxn>
                <a:cxn ang="0">
                  <a:pos x="64" y="2"/>
                </a:cxn>
                <a:cxn ang="0">
                  <a:pos x="50" y="6"/>
                </a:cxn>
                <a:cxn ang="0">
                  <a:pos x="36" y="14"/>
                </a:cxn>
                <a:cxn ang="0">
                  <a:pos x="24" y="22"/>
                </a:cxn>
                <a:cxn ang="0">
                  <a:pos x="14" y="30"/>
                </a:cxn>
                <a:cxn ang="0">
                  <a:pos x="6" y="40"/>
                </a:cxn>
                <a:cxn ang="0">
                  <a:pos x="0" y="50"/>
                </a:cxn>
                <a:cxn ang="0">
                  <a:pos x="0" y="50"/>
                </a:cxn>
              </a:cxnLst>
              <a:rect l="0" t="0" r="r" b="b"/>
              <a:pathLst>
                <a:path w="98" h="62">
                  <a:moveTo>
                    <a:pt x="0" y="50"/>
                  </a:moveTo>
                  <a:lnTo>
                    <a:pt x="14" y="58"/>
                  </a:lnTo>
                  <a:lnTo>
                    <a:pt x="14" y="58"/>
                  </a:lnTo>
                  <a:lnTo>
                    <a:pt x="30" y="62"/>
                  </a:lnTo>
                  <a:lnTo>
                    <a:pt x="44" y="60"/>
                  </a:lnTo>
                  <a:lnTo>
                    <a:pt x="54" y="56"/>
                  </a:lnTo>
                  <a:lnTo>
                    <a:pt x="60" y="50"/>
                  </a:lnTo>
                  <a:lnTo>
                    <a:pt x="66" y="42"/>
                  </a:lnTo>
                  <a:lnTo>
                    <a:pt x="70" y="34"/>
                  </a:lnTo>
                  <a:lnTo>
                    <a:pt x="78" y="18"/>
                  </a:lnTo>
                  <a:lnTo>
                    <a:pt x="98" y="2"/>
                  </a:lnTo>
                  <a:lnTo>
                    <a:pt x="98" y="2"/>
                  </a:lnTo>
                  <a:lnTo>
                    <a:pt x="80" y="0"/>
                  </a:lnTo>
                  <a:lnTo>
                    <a:pt x="64" y="2"/>
                  </a:lnTo>
                  <a:lnTo>
                    <a:pt x="50" y="6"/>
                  </a:lnTo>
                  <a:lnTo>
                    <a:pt x="36" y="14"/>
                  </a:lnTo>
                  <a:lnTo>
                    <a:pt x="24" y="22"/>
                  </a:lnTo>
                  <a:lnTo>
                    <a:pt x="14" y="30"/>
                  </a:lnTo>
                  <a:lnTo>
                    <a:pt x="6" y="40"/>
                  </a:lnTo>
                  <a:lnTo>
                    <a:pt x="0" y="50"/>
                  </a:lnTo>
                  <a:lnTo>
                    <a:pt x="0" y="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8" name="Freeform 67"/>
            <p:cNvSpPr>
              <a:spLocks/>
            </p:cNvSpPr>
            <p:nvPr userDrawn="1"/>
          </p:nvSpPr>
          <p:spPr bwMode="gray">
            <a:xfrm>
              <a:off x="2720" y="944"/>
              <a:ext cx="103" cy="47"/>
            </a:xfrm>
            <a:custGeom>
              <a:avLst/>
              <a:gdLst/>
              <a:ahLst/>
              <a:cxnLst>
                <a:cxn ang="0">
                  <a:pos x="18" y="0"/>
                </a:cxn>
                <a:cxn ang="0">
                  <a:pos x="0" y="8"/>
                </a:cxn>
                <a:cxn ang="0">
                  <a:pos x="0" y="8"/>
                </a:cxn>
                <a:cxn ang="0">
                  <a:pos x="2" y="14"/>
                </a:cxn>
                <a:cxn ang="0">
                  <a:pos x="4" y="20"/>
                </a:cxn>
                <a:cxn ang="0">
                  <a:pos x="14" y="32"/>
                </a:cxn>
                <a:cxn ang="0">
                  <a:pos x="26" y="42"/>
                </a:cxn>
                <a:cxn ang="0">
                  <a:pos x="42" y="50"/>
                </a:cxn>
                <a:cxn ang="0">
                  <a:pos x="58" y="56"/>
                </a:cxn>
                <a:cxn ang="0">
                  <a:pos x="72" y="58"/>
                </a:cxn>
                <a:cxn ang="0">
                  <a:pos x="78" y="58"/>
                </a:cxn>
                <a:cxn ang="0">
                  <a:pos x="84" y="56"/>
                </a:cxn>
                <a:cxn ang="0">
                  <a:pos x="90" y="54"/>
                </a:cxn>
                <a:cxn ang="0">
                  <a:pos x="94" y="50"/>
                </a:cxn>
                <a:cxn ang="0">
                  <a:pos x="96" y="20"/>
                </a:cxn>
                <a:cxn ang="0">
                  <a:pos x="96" y="20"/>
                </a:cxn>
                <a:cxn ang="0">
                  <a:pos x="78" y="10"/>
                </a:cxn>
                <a:cxn ang="0">
                  <a:pos x="60" y="4"/>
                </a:cxn>
                <a:cxn ang="0">
                  <a:pos x="40" y="0"/>
                </a:cxn>
                <a:cxn ang="0">
                  <a:pos x="18" y="0"/>
                </a:cxn>
                <a:cxn ang="0">
                  <a:pos x="18" y="0"/>
                </a:cxn>
              </a:cxnLst>
              <a:rect l="0" t="0" r="r" b="b"/>
              <a:pathLst>
                <a:path w="96" h="58">
                  <a:moveTo>
                    <a:pt x="18" y="0"/>
                  </a:moveTo>
                  <a:lnTo>
                    <a:pt x="0" y="8"/>
                  </a:lnTo>
                  <a:lnTo>
                    <a:pt x="0" y="8"/>
                  </a:lnTo>
                  <a:lnTo>
                    <a:pt x="2" y="14"/>
                  </a:lnTo>
                  <a:lnTo>
                    <a:pt x="4" y="20"/>
                  </a:lnTo>
                  <a:lnTo>
                    <a:pt x="14" y="32"/>
                  </a:lnTo>
                  <a:lnTo>
                    <a:pt x="26" y="42"/>
                  </a:lnTo>
                  <a:lnTo>
                    <a:pt x="42" y="50"/>
                  </a:lnTo>
                  <a:lnTo>
                    <a:pt x="58" y="56"/>
                  </a:lnTo>
                  <a:lnTo>
                    <a:pt x="72" y="58"/>
                  </a:lnTo>
                  <a:lnTo>
                    <a:pt x="78" y="58"/>
                  </a:lnTo>
                  <a:lnTo>
                    <a:pt x="84" y="56"/>
                  </a:lnTo>
                  <a:lnTo>
                    <a:pt x="90" y="54"/>
                  </a:lnTo>
                  <a:lnTo>
                    <a:pt x="94" y="50"/>
                  </a:lnTo>
                  <a:lnTo>
                    <a:pt x="96" y="20"/>
                  </a:lnTo>
                  <a:lnTo>
                    <a:pt x="96" y="20"/>
                  </a:lnTo>
                  <a:lnTo>
                    <a:pt x="78" y="10"/>
                  </a:lnTo>
                  <a:lnTo>
                    <a:pt x="60" y="4"/>
                  </a:lnTo>
                  <a:lnTo>
                    <a:pt x="40" y="0"/>
                  </a:lnTo>
                  <a:lnTo>
                    <a:pt x="18" y="0"/>
                  </a:lnTo>
                  <a:lnTo>
                    <a:pt x="18" y="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69" name="Freeform 68"/>
            <p:cNvSpPr>
              <a:spLocks/>
            </p:cNvSpPr>
            <p:nvPr userDrawn="1"/>
          </p:nvSpPr>
          <p:spPr bwMode="gray">
            <a:xfrm>
              <a:off x="2946" y="851"/>
              <a:ext cx="66" cy="103"/>
            </a:xfrm>
            <a:custGeom>
              <a:avLst/>
              <a:gdLst/>
              <a:ahLst/>
              <a:cxnLst>
                <a:cxn ang="0">
                  <a:pos x="42" y="8"/>
                </a:cxn>
                <a:cxn ang="0">
                  <a:pos x="14" y="0"/>
                </a:cxn>
                <a:cxn ang="0">
                  <a:pos x="14" y="0"/>
                </a:cxn>
                <a:cxn ang="0">
                  <a:pos x="6" y="16"/>
                </a:cxn>
                <a:cxn ang="0">
                  <a:pos x="2" y="22"/>
                </a:cxn>
                <a:cxn ang="0">
                  <a:pos x="0" y="30"/>
                </a:cxn>
                <a:cxn ang="0">
                  <a:pos x="0" y="40"/>
                </a:cxn>
                <a:cxn ang="0">
                  <a:pos x="0" y="50"/>
                </a:cxn>
                <a:cxn ang="0">
                  <a:pos x="4" y="60"/>
                </a:cxn>
                <a:cxn ang="0">
                  <a:pos x="8" y="72"/>
                </a:cxn>
                <a:cxn ang="0">
                  <a:pos x="22" y="102"/>
                </a:cxn>
                <a:cxn ang="0">
                  <a:pos x="22" y="102"/>
                </a:cxn>
                <a:cxn ang="0">
                  <a:pos x="44" y="78"/>
                </a:cxn>
                <a:cxn ang="0">
                  <a:pos x="54" y="66"/>
                </a:cxn>
                <a:cxn ang="0">
                  <a:pos x="60" y="54"/>
                </a:cxn>
                <a:cxn ang="0">
                  <a:pos x="64" y="44"/>
                </a:cxn>
                <a:cxn ang="0">
                  <a:pos x="64" y="38"/>
                </a:cxn>
                <a:cxn ang="0">
                  <a:pos x="62" y="32"/>
                </a:cxn>
                <a:cxn ang="0">
                  <a:pos x="60" y="26"/>
                </a:cxn>
                <a:cxn ang="0">
                  <a:pos x="56" y="20"/>
                </a:cxn>
                <a:cxn ang="0">
                  <a:pos x="42" y="8"/>
                </a:cxn>
                <a:cxn ang="0">
                  <a:pos x="42" y="8"/>
                </a:cxn>
              </a:cxnLst>
              <a:rect l="0" t="0" r="r" b="b"/>
              <a:pathLst>
                <a:path w="64" h="102">
                  <a:moveTo>
                    <a:pt x="42" y="8"/>
                  </a:moveTo>
                  <a:lnTo>
                    <a:pt x="14" y="0"/>
                  </a:lnTo>
                  <a:lnTo>
                    <a:pt x="14" y="0"/>
                  </a:lnTo>
                  <a:lnTo>
                    <a:pt x="6" y="16"/>
                  </a:lnTo>
                  <a:lnTo>
                    <a:pt x="2" y="22"/>
                  </a:lnTo>
                  <a:lnTo>
                    <a:pt x="0" y="30"/>
                  </a:lnTo>
                  <a:lnTo>
                    <a:pt x="0" y="40"/>
                  </a:lnTo>
                  <a:lnTo>
                    <a:pt x="0" y="50"/>
                  </a:lnTo>
                  <a:lnTo>
                    <a:pt x="4" y="60"/>
                  </a:lnTo>
                  <a:lnTo>
                    <a:pt x="8" y="72"/>
                  </a:lnTo>
                  <a:lnTo>
                    <a:pt x="22" y="102"/>
                  </a:lnTo>
                  <a:lnTo>
                    <a:pt x="22" y="102"/>
                  </a:lnTo>
                  <a:lnTo>
                    <a:pt x="44" y="78"/>
                  </a:lnTo>
                  <a:lnTo>
                    <a:pt x="54" y="66"/>
                  </a:lnTo>
                  <a:lnTo>
                    <a:pt x="60" y="54"/>
                  </a:lnTo>
                  <a:lnTo>
                    <a:pt x="64" y="44"/>
                  </a:lnTo>
                  <a:lnTo>
                    <a:pt x="64" y="38"/>
                  </a:lnTo>
                  <a:lnTo>
                    <a:pt x="62" y="32"/>
                  </a:lnTo>
                  <a:lnTo>
                    <a:pt x="60" y="26"/>
                  </a:lnTo>
                  <a:lnTo>
                    <a:pt x="56" y="20"/>
                  </a:lnTo>
                  <a:lnTo>
                    <a:pt x="42" y="8"/>
                  </a:lnTo>
                  <a:lnTo>
                    <a:pt x="42" y="8"/>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0" name="Freeform 69"/>
            <p:cNvSpPr>
              <a:spLocks noEditPoints="1"/>
            </p:cNvSpPr>
            <p:nvPr userDrawn="1"/>
          </p:nvSpPr>
          <p:spPr bwMode="gray">
            <a:xfrm>
              <a:off x="3171" y="664"/>
              <a:ext cx="770" cy="1981"/>
            </a:xfrm>
            <a:custGeom>
              <a:avLst/>
              <a:gdLst/>
              <a:ahLst/>
              <a:cxnLst>
                <a:cxn ang="0">
                  <a:pos x="636" y="774"/>
                </a:cxn>
                <a:cxn ang="0">
                  <a:pos x="688" y="690"/>
                </a:cxn>
                <a:cxn ang="0">
                  <a:pos x="686" y="488"/>
                </a:cxn>
                <a:cxn ang="0">
                  <a:pos x="694" y="430"/>
                </a:cxn>
                <a:cxn ang="0">
                  <a:pos x="694" y="376"/>
                </a:cxn>
                <a:cxn ang="0">
                  <a:pos x="676" y="320"/>
                </a:cxn>
                <a:cxn ang="0">
                  <a:pos x="646" y="280"/>
                </a:cxn>
                <a:cxn ang="0">
                  <a:pos x="648" y="238"/>
                </a:cxn>
                <a:cxn ang="0">
                  <a:pos x="610" y="226"/>
                </a:cxn>
                <a:cxn ang="0">
                  <a:pos x="580" y="190"/>
                </a:cxn>
                <a:cxn ang="0">
                  <a:pos x="568" y="180"/>
                </a:cxn>
                <a:cxn ang="0">
                  <a:pos x="526" y="182"/>
                </a:cxn>
                <a:cxn ang="0">
                  <a:pos x="518" y="138"/>
                </a:cxn>
                <a:cxn ang="0">
                  <a:pos x="472" y="156"/>
                </a:cxn>
                <a:cxn ang="0">
                  <a:pos x="474" y="116"/>
                </a:cxn>
                <a:cxn ang="0">
                  <a:pos x="432" y="120"/>
                </a:cxn>
                <a:cxn ang="0">
                  <a:pos x="388" y="132"/>
                </a:cxn>
                <a:cxn ang="0">
                  <a:pos x="388" y="80"/>
                </a:cxn>
                <a:cxn ang="0">
                  <a:pos x="376" y="68"/>
                </a:cxn>
                <a:cxn ang="0">
                  <a:pos x="346" y="44"/>
                </a:cxn>
                <a:cxn ang="0">
                  <a:pos x="314" y="88"/>
                </a:cxn>
                <a:cxn ang="0">
                  <a:pos x="306" y="64"/>
                </a:cxn>
                <a:cxn ang="0">
                  <a:pos x="330" y="46"/>
                </a:cxn>
                <a:cxn ang="0">
                  <a:pos x="256" y="122"/>
                </a:cxn>
                <a:cxn ang="0">
                  <a:pos x="236" y="92"/>
                </a:cxn>
                <a:cxn ang="0">
                  <a:pos x="290" y="18"/>
                </a:cxn>
                <a:cxn ang="0">
                  <a:pos x="218" y="62"/>
                </a:cxn>
                <a:cxn ang="0">
                  <a:pos x="214" y="90"/>
                </a:cxn>
                <a:cxn ang="0">
                  <a:pos x="208" y="60"/>
                </a:cxn>
                <a:cxn ang="0">
                  <a:pos x="212" y="8"/>
                </a:cxn>
                <a:cxn ang="0">
                  <a:pos x="184" y="40"/>
                </a:cxn>
                <a:cxn ang="0">
                  <a:pos x="162" y="0"/>
                </a:cxn>
                <a:cxn ang="0">
                  <a:pos x="156" y="94"/>
                </a:cxn>
                <a:cxn ang="0">
                  <a:pos x="138" y="12"/>
                </a:cxn>
                <a:cxn ang="0">
                  <a:pos x="84" y="74"/>
                </a:cxn>
                <a:cxn ang="0">
                  <a:pos x="62" y="98"/>
                </a:cxn>
                <a:cxn ang="0">
                  <a:pos x="54" y="20"/>
                </a:cxn>
                <a:cxn ang="0">
                  <a:pos x="86" y="738"/>
                </a:cxn>
                <a:cxn ang="0">
                  <a:pos x="38" y="1700"/>
                </a:cxn>
                <a:cxn ang="0">
                  <a:pos x="176" y="1954"/>
                </a:cxn>
                <a:cxn ang="0">
                  <a:pos x="576" y="1976"/>
                </a:cxn>
                <a:cxn ang="0">
                  <a:pos x="656" y="1938"/>
                </a:cxn>
                <a:cxn ang="0">
                  <a:pos x="472" y="1910"/>
                </a:cxn>
                <a:cxn ang="0">
                  <a:pos x="368" y="1874"/>
                </a:cxn>
                <a:cxn ang="0">
                  <a:pos x="266" y="1722"/>
                </a:cxn>
                <a:cxn ang="0">
                  <a:pos x="260" y="1568"/>
                </a:cxn>
                <a:cxn ang="0">
                  <a:pos x="304" y="1496"/>
                </a:cxn>
                <a:cxn ang="0">
                  <a:pos x="552" y="1494"/>
                </a:cxn>
                <a:cxn ang="0">
                  <a:pos x="682" y="1452"/>
                </a:cxn>
                <a:cxn ang="0">
                  <a:pos x="654" y="1352"/>
                </a:cxn>
                <a:cxn ang="0">
                  <a:pos x="692" y="1264"/>
                </a:cxn>
                <a:cxn ang="0">
                  <a:pos x="610" y="1220"/>
                </a:cxn>
                <a:cxn ang="0">
                  <a:pos x="694" y="1188"/>
                </a:cxn>
                <a:cxn ang="0">
                  <a:pos x="698" y="1124"/>
                </a:cxn>
                <a:cxn ang="0">
                  <a:pos x="714" y="1052"/>
                </a:cxn>
                <a:cxn ang="0">
                  <a:pos x="772" y="1002"/>
                </a:cxn>
                <a:cxn ang="0">
                  <a:pos x="492" y="850"/>
                </a:cxn>
                <a:cxn ang="0">
                  <a:pos x="362" y="826"/>
                </a:cxn>
                <a:cxn ang="0">
                  <a:pos x="424" y="782"/>
                </a:cxn>
                <a:cxn ang="0">
                  <a:pos x="532" y="794"/>
                </a:cxn>
                <a:cxn ang="0">
                  <a:pos x="516" y="846"/>
                </a:cxn>
              </a:cxnLst>
              <a:rect l="0" t="0" r="r" b="b"/>
              <a:pathLst>
                <a:path w="772" h="1976">
                  <a:moveTo>
                    <a:pt x="696" y="886"/>
                  </a:moveTo>
                  <a:lnTo>
                    <a:pt x="696" y="886"/>
                  </a:lnTo>
                  <a:lnTo>
                    <a:pt x="670" y="852"/>
                  </a:lnTo>
                  <a:lnTo>
                    <a:pt x="656" y="834"/>
                  </a:lnTo>
                  <a:lnTo>
                    <a:pt x="646" y="814"/>
                  </a:lnTo>
                  <a:lnTo>
                    <a:pt x="638" y="794"/>
                  </a:lnTo>
                  <a:lnTo>
                    <a:pt x="636" y="784"/>
                  </a:lnTo>
                  <a:lnTo>
                    <a:pt x="636" y="774"/>
                  </a:lnTo>
                  <a:lnTo>
                    <a:pt x="638" y="764"/>
                  </a:lnTo>
                  <a:lnTo>
                    <a:pt x="642" y="754"/>
                  </a:lnTo>
                  <a:lnTo>
                    <a:pt x="646" y="744"/>
                  </a:lnTo>
                  <a:lnTo>
                    <a:pt x="654" y="734"/>
                  </a:lnTo>
                  <a:lnTo>
                    <a:pt x="654" y="734"/>
                  </a:lnTo>
                  <a:lnTo>
                    <a:pt x="670" y="720"/>
                  </a:lnTo>
                  <a:lnTo>
                    <a:pt x="680" y="706"/>
                  </a:lnTo>
                  <a:lnTo>
                    <a:pt x="688" y="690"/>
                  </a:lnTo>
                  <a:lnTo>
                    <a:pt x="690" y="672"/>
                  </a:lnTo>
                  <a:lnTo>
                    <a:pt x="690" y="672"/>
                  </a:lnTo>
                  <a:lnTo>
                    <a:pt x="696" y="612"/>
                  </a:lnTo>
                  <a:lnTo>
                    <a:pt x="696" y="566"/>
                  </a:lnTo>
                  <a:lnTo>
                    <a:pt x="692" y="526"/>
                  </a:lnTo>
                  <a:lnTo>
                    <a:pt x="684" y="490"/>
                  </a:lnTo>
                  <a:lnTo>
                    <a:pt x="684" y="490"/>
                  </a:lnTo>
                  <a:lnTo>
                    <a:pt x="686" y="488"/>
                  </a:lnTo>
                  <a:lnTo>
                    <a:pt x="690" y="486"/>
                  </a:lnTo>
                  <a:lnTo>
                    <a:pt x="694" y="482"/>
                  </a:lnTo>
                  <a:lnTo>
                    <a:pt x="698" y="474"/>
                  </a:lnTo>
                  <a:lnTo>
                    <a:pt x="698" y="474"/>
                  </a:lnTo>
                  <a:lnTo>
                    <a:pt x="700" y="458"/>
                  </a:lnTo>
                  <a:lnTo>
                    <a:pt x="700" y="446"/>
                  </a:lnTo>
                  <a:lnTo>
                    <a:pt x="698" y="438"/>
                  </a:lnTo>
                  <a:lnTo>
                    <a:pt x="694" y="430"/>
                  </a:lnTo>
                  <a:lnTo>
                    <a:pt x="690" y="426"/>
                  </a:lnTo>
                  <a:lnTo>
                    <a:pt x="686" y="422"/>
                  </a:lnTo>
                  <a:lnTo>
                    <a:pt x="684" y="420"/>
                  </a:lnTo>
                  <a:lnTo>
                    <a:pt x="684" y="420"/>
                  </a:lnTo>
                  <a:lnTo>
                    <a:pt x="690" y="412"/>
                  </a:lnTo>
                  <a:lnTo>
                    <a:pt x="694" y="402"/>
                  </a:lnTo>
                  <a:lnTo>
                    <a:pt x="696" y="388"/>
                  </a:lnTo>
                  <a:lnTo>
                    <a:pt x="694" y="376"/>
                  </a:lnTo>
                  <a:lnTo>
                    <a:pt x="692" y="362"/>
                  </a:lnTo>
                  <a:lnTo>
                    <a:pt x="688" y="352"/>
                  </a:lnTo>
                  <a:lnTo>
                    <a:pt x="680" y="344"/>
                  </a:lnTo>
                  <a:lnTo>
                    <a:pt x="676" y="342"/>
                  </a:lnTo>
                  <a:lnTo>
                    <a:pt x="670" y="342"/>
                  </a:lnTo>
                  <a:lnTo>
                    <a:pt x="670" y="342"/>
                  </a:lnTo>
                  <a:lnTo>
                    <a:pt x="674" y="332"/>
                  </a:lnTo>
                  <a:lnTo>
                    <a:pt x="676" y="320"/>
                  </a:lnTo>
                  <a:lnTo>
                    <a:pt x="676" y="308"/>
                  </a:lnTo>
                  <a:lnTo>
                    <a:pt x="674" y="298"/>
                  </a:lnTo>
                  <a:lnTo>
                    <a:pt x="668" y="290"/>
                  </a:lnTo>
                  <a:lnTo>
                    <a:pt x="662" y="282"/>
                  </a:lnTo>
                  <a:lnTo>
                    <a:pt x="654" y="280"/>
                  </a:lnTo>
                  <a:lnTo>
                    <a:pt x="642" y="280"/>
                  </a:lnTo>
                  <a:lnTo>
                    <a:pt x="642" y="280"/>
                  </a:lnTo>
                  <a:lnTo>
                    <a:pt x="646" y="280"/>
                  </a:lnTo>
                  <a:lnTo>
                    <a:pt x="650" y="274"/>
                  </a:lnTo>
                  <a:lnTo>
                    <a:pt x="654" y="266"/>
                  </a:lnTo>
                  <a:lnTo>
                    <a:pt x="656" y="260"/>
                  </a:lnTo>
                  <a:lnTo>
                    <a:pt x="656" y="254"/>
                  </a:lnTo>
                  <a:lnTo>
                    <a:pt x="656" y="254"/>
                  </a:lnTo>
                  <a:lnTo>
                    <a:pt x="654" y="246"/>
                  </a:lnTo>
                  <a:lnTo>
                    <a:pt x="652" y="242"/>
                  </a:lnTo>
                  <a:lnTo>
                    <a:pt x="648" y="238"/>
                  </a:lnTo>
                  <a:lnTo>
                    <a:pt x="644" y="236"/>
                  </a:lnTo>
                  <a:lnTo>
                    <a:pt x="636" y="234"/>
                  </a:lnTo>
                  <a:lnTo>
                    <a:pt x="626" y="234"/>
                  </a:lnTo>
                  <a:lnTo>
                    <a:pt x="618" y="236"/>
                  </a:lnTo>
                  <a:lnTo>
                    <a:pt x="610" y="236"/>
                  </a:lnTo>
                  <a:lnTo>
                    <a:pt x="608" y="236"/>
                  </a:lnTo>
                  <a:lnTo>
                    <a:pt x="608" y="234"/>
                  </a:lnTo>
                  <a:lnTo>
                    <a:pt x="610" y="226"/>
                  </a:lnTo>
                  <a:lnTo>
                    <a:pt x="610" y="226"/>
                  </a:lnTo>
                  <a:lnTo>
                    <a:pt x="612" y="220"/>
                  </a:lnTo>
                  <a:lnTo>
                    <a:pt x="610" y="212"/>
                  </a:lnTo>
                  <a:lnTo>
                    <a:pt x="604" y="204"/>
                  </a:lnTo>
                  <a:lnTo>
                    <a:pt x="598" y="196"/>
                  </a:lnTo>
                  <a:lnTo>
                    <a:pt x="592" y="190"/>
                  </a:lnTo>
                  <a:lnTo>
                    <a:pt x="584" y="188"/>
                  </a:lnTo>
                  <a:lnTo>
                    <a:pt x="580" y="190"/>
                  </a:lnTo>
                  <a:lnTo>
                    <a:pt x="576" y="192"/>
                  </a:lnTo>
                  <a:lnTo>
                    <a:pt x="574" y="196"/>
                  </a:lnTo>
                  <a:lnTo>
                    <a:pt x="570" y="202"/>
                  </a:lnTo>
                  <a:lnTo>
                    <a:pt x="570" y="202"/>
                  </a:lnTo>
                  <a:lnTo>
                    <a:pt x="568" y="200"/>
                  </a:lnTo>
                  <a:lnTo>
                    <a:pt x="566" y="194"/>
                  </a:lnTo>
                  <a:lnTo>
                    <a:pt x="568" y="184"/>
                  </a:lnTo>
                  <a:lnTo>
                    <a:pt x="568" y="180"/>
                  </a:lnTo>
                  <a:lnTo>
                    <a:pt x="566" y="174"/>
                  </a:lnTo>
                  <a:lnTo>
                    <a:pt x="564" y="170"/>
                  </a:lnTo>
                  <a:lnTo>
                    <a:pt x="560" y="166"/>
                  </a:lnTo>
                  <a:lnTo>
                    <a:pt x="560" y="166"/>
                  </a:lnTo>
                  <a:lnTo>
                    <a:pt x="552" y="168"/>
                  </a:lnTo>
                  <a:lnTo>
                    <a:pt x="544" y="172"/>
                  </a:lnTo>
                  <a:lnTo>
                    <a:pt x="526" y="182"/>
                  </a:lnTo>
                  <a:lnTo>
                    <a:pt x="526" y="182"/>
                  </a:lnTo>
                  <a:lnTo>
                    <a:pt x="526" y="176"/>
                  </a:lnTo>
                  <a:lnTo>
                    <a:pt x="526" y="172"/>
                  </a:lnTo>
                  <a:lnTo>
                    <a:pt x="528" y="162"/>
                  </a:lnTo>
                  <a:lnTo>
                    <a:pt x="528" y="158"/>
                  </a:lnTo>
                  <a:lnTo>
                    <a:pt x="528" y="152"/>
                  </a:lnTo>
                  <a:lnTo>
                    <a:pt x="524" y="146"/>
                  </a:lnTo>
                  <a:lnTo>
                    <a:pt x="518" y="138"/>
                  </a:lnTo>
                  <a:lnTo>
                    <a:pt x="518" y="138"/>
                  </a:lnTo>
                  <a:lnTo>
                    <a:pt x="510" y="134"/>
                  </a:lnTo>
                  <a:lnTo>
                    <a:pt x="502" y="132"/>
                  </a:lnTo>
                  <a:lnTo>
                    <a:pt x="498" y="134"/>
                  </a:lnTo>
                  <a:lnTo>
                    <a:pt x="492" y="136"/>
                  </a:lnTo>
                  <a:lnTo>
                    <a:pt x="484" y="146"/>
                  </a:lnTo>
                  <a:lnTo>
                    <a:pt x="478" y="152"/>
                  </a:lnTo>
                  <a:lnTo>
                    <a:pt x="472" y="156"/>
                  </a:lnTo>
                  <a:lnTo>
                    <a:pt x="472" y="156"/>
                  </a:lnTo>
                  <a:lnTo>
                    <a:pt x="466" y="154"/>
                  </a:lnTo>
                  <a:lnTo>
                    <a:pt x="464" y="150"/>
                  </a:lnTo>
                  <a:lnTo>
                    <a:pt x="464" y="148"/>
                  </a:lnTo>
                  <a:lnTo>
                    <a:pt x="474" y="136"/>
                  </a:lnTo>
                  <a:lnTo>
                    <a:pt x="478" y="128"/>
                  </a:lnTo>
                  <a:lnTo>
                    <a:pt x="478" y="124"/>
                  </a:lnTo>
                  <a:lnTo>
                    <a:pt x="476" y="120"/>
                  </a:lnTo>
                  <a:lnTo>
                    <a:pt x="474" y="116"/>
                  </a:lnTo>
                  <a:lnTo>
                    <a:pt x="468" y="110"/>
                  </a:lnTo>
                  <a:lnTo>
                    <a:pt x="460" y="106"/>
                  </a:lnTo>
                  <a:lnTo>
                    <a:pt x="448" y="100"/>
                  </a:lnTo>
                  <a:lnTo>
                    <a:pt x="448" y="100"/>
                  </a:lnTo>
                  <a:lnTo>
                    <a:pt x="442" y="112"/>
                  </a:lnTo>
                  <a:lnTo>
                    <a:pt x="438" y="120"/>
                  </a:lnTo>
                  <a:lnTo>
                    <a:pt x="434" y="122"/>
                  </a:lnTo>
                  <a:lnTo>
                    <a:pt x="432" y="120"/>
                  </a:lnTo>
                  <a:lnTo>
                    <a:pt x="428" y="112"/>
                  </a:lnTo>
                  <a:lnTo>
                    <a:pt x="426" y="108"/>
                  </a:lnTo>
                  <a:lnTo>
                    <a:pt x="424" y="106"/>
                  </a:lnTo>
                  <a:lnTo>
                    <a:pt x="424" y="106"/>
                  </a:lnTo>
                  <a:lnTo>
                    <a:pt x="422" y="104"/>
                  </a:lnTo>
                  <a:lnTo>
                    <a:pt x="418" y="106"/>
                  </a:lnTo>
                  <a:lnTo>
                    <a:pt x="412" y="110"/>
                  </a:lnTo>
                  <a:lnTo>
                    <a:pt x="388" y="132"/>
                  </a:lnTo>
                  <a:lnTo>
                    <a:pt x="388" y="132"/>
                  </a:lnTo>
                  <a:lnTo>
                    <a:pt x="398" y="112"/>
                  </a:lnTo>
                  <a:lnTo>
                    <a:pt x="404" y="92"/>
                  </a:lnTo>
                  <a:lnTo>
                    <a:pt x="406" y="84"/>
                  </a:lnTo>
                  <a:lnTo>
                    <a:pt x="404" y="80"/>
                  </a:lnTo>
                  <a:lnTo>
                    <a:pt x="398" y="78"/>
                  </a:lnTo>
                  <a:lnTo>
                    <a:pt x="388" y="80"/>
                  </a:lnTo>
                  <a:lnTo>
                    <a:pt x="388" y="80"/>
                  </a:lnTo>
                  <a:lnTo>
                    <a:pt x="376" y="84"/>
                  </a:lnTo>
                  <a:lnTo>
                    <a:pt x="368" y="86"/>
                  </a:lnTo>
                  <a:lnTo>
                    <a:pt x="366" y="86"/>
                  </a:lnTo>
                  <a:lnTo>
                    <a:pt x="364" y="84"/>
                  </a:lnTo>
                  <a:lnTo>
                    <a:pt x="368" y="76"/>
                  </a:lnTo>
                  <a:lnTo>
                    <a:pt x="370" y="72"/>
                  </a:lnTo>
                  <a:lnTo>
                    <a:pt x="370" y="72"/>
                  </a:lnTo>
                  <a:lnTo>
                    <a:pt x="376" y="68"/>
                  </a:lnTo>
                  <a:lnTo>
                    <a:pt x="380" y="64"/>
                  </a:lnTo>
                  <a:lnTo>
                    <a:pt x="380" y="62"/>
                  </a:lnTo>
                  <a:lnTo>
                    <a:pt x="380" y="58"/>
                  </a:lnTo>
                  <a:lnTo>
                    <a:pt x="376" y="50"/>
                  </a:lnTo>
                  <a:lnTo>
                    <a:pt x="368" y="44"/>
                  </a:lnTo>
                  <a:lnTo>
                    <a:pt x="358" y="42"/>
                  </a:lnTo>
                  <a:lnTo>
                    <a:pt x="350" y="42"/>
                  </a:lnTo>
                  <a:lnTo>
                    <a:pt x="346" y="44"/>
                  </a:lnTo>
                  <a:lnTo>
                    <a:pt x="344" y="46"/>
                  </a:lnTo>
                  <a:lnTo>
                    <a:pt x="342" y="52"/>
                  </a:lnTo>
                  <a:lnTo>
                    <a:pt x="342" y="58"/>
                  </a:lnTo>
                  <a:lnTo>
                    <a:pt x="342" y="58"/>
                  </a:lnTo>
                  <a:lnTo>
                    <a:pt x="340" y="68"/>
                  </a:lnTo>
                  <a:lnTo>
                    <a:pt x="332" y="76"/>
                  </a:lnTo>
                  <a:lnTo>
                    <a:pt x="324" y="84"/>
                  </a:lnTo>
                  <a:lnTo>
                    <a:pt x="314" y="88"/>
                  </a:lnTo>
                  <a:lnTo>
                    <a:pt x="306" y="90"/>
                  </a:lnTo>
                  <a:lnTo>
                    <a:pt x="300" y="90"/>
                  </a:lnTo>
                  <a:lnTo>
                    <a:pt x="298" y="88"/>
                  </a:lnTo>
                  <a:lnTo>
                    <a:pt x="298" y="84"/>
                  </a:lnTo>
                  <a:lnTo>
                    <a:pt x="300" y="76"/>
                  </a:lnTo>
                  <a:lnTo>
                    <a:pt x="300" y="76"/>
                  </a:lnTo>
                  <a:lnTo>
                    <a:pt x="302" y="68"/>
                  </a:lnTo>
                  <a:lnTo>
                    <a:pt x="306" y="64"/>
                  </a:lnTo>
                  <a:lnTo>
                    <a:pt x="310" y="62"/>
                  </a:lnTo>
                  <a:lnTo>
                    <a:pt x="314" y="60"/>
                  </a:lnTo>
                  <a:lnTo>
                    <a:pt x="322" y="60"/>
                  </a:lnTo>
                  <a:lnTo>
                    <a:pt x="328" y="62"/>
                  </a:lnTo>
                  <a:lnTo>
                    <a:pt x="334" y="62"/>
                  </a:lnTo>
                  <a:lnTo>
                    <a:pt x="334" y="60"/>
                  </a:lnTo>
                  <a:lnTo>
                    <a:pt x="334" y="58"/>
                  </a:lnTo>
                  <a:lnTo>
                    <a:pt x="330" y="46"/>
                  </a:lnTo>
                  <a:lnTo>
                    <a:pt x="318" y="26"/>
                  </a:lnTo>
                  <a:lnTo>
                    <a:pt x="318" y="26"/>
                  </a:lnTo>
                  <a:lnTo>
                    <a:pt x="284" y="62"/>
                  </a:lnTo>
                  <a:lnTo>
                    <a:pt x="272" y="76"/>
                  </a:lnTo>
                  <a:lnTo>
                    <a:pt x="266" y="86"/>
                  </a:lnTo>
                  <a:lnTo>
                    <a:pt x="266" y="86"/>
                  </a:lnTo>
                  <a:lnTo>
                    <a:pt x="260" y="110"/>
                  </a:lnTo>
                  <a:lnTo>
                    <a:pt x="256" y="122"/>
                  </a:lnTo>
                  <a:lnTo>
                    <a:pt x="254" y="124"/>
                  </a:lnTo>
                  <a:lnTo>
                    <a:pt x="252" y="124"/>
                  </a:lnTo>
                  <a:lnTo>
                    <a:pt x="250" y="120"/>
                  </a:lnTo>
                  <a:lnTo>
                    <a:pt x="246" y="102"/>
                  </a:lnTo>
                  <a:lnTo>
                    <a:pt x="242" y="96"/>
                  </a:lnTo>
                  <a:lnTo>
                    <a:pt x="238" y="92"/>
                  </a:lnTo>
                  <a:lnTo>
                    <a:pt x="236" y="92"/>
                  </a:lnTo>
                  <a:lnTo>
                    <a:pt x="236" y="92"/>
                  </a:lnTo>
                  <a:lnTo>
                    <a:pt x="258" y="76"/>
                  </a:lnTo>
                  <a:lnTo>
                    <a:pt x="268" y="66"/>
                  </a:lnTo>
                  <a:lnTo>
                    <a:pt x="276" y="56"/>
                  </a:lnTo>
                  <a:lnTo>
                    <a:pt x="284" y="46"/>
                  </a:lnTo>
                  <a:lnTo>
                    <a:pt x="290" y="36"/>
                  </a:lnTo>
                  <a:lnTo>
                    <a:pt x="292" y="26"/>
                  </a:lnTo>
                  <a:lnTo>
                    <a:pt x="290" y="18"/>
                  </a:lnTo>
                  <a:lnTo>
                    <a:pt x="290" y="18"/>
                  </a:lnTo>
                  <a:lnTo>
                    <a:pt x="276" y="18"/>
                  </a:lnTo>
                  <a:lnTo>
                    <a:pt x="262" y="24"/>
                  </a:lnTo>
                  <a:lnTo>
                    <a:pt x="246" y="32"/>
                  </a:lnTo>
                  <a:lnTo>
                    <a:pt x="232" y="40"/>
                  </a:lnTo>
                  <a:lnTo>
                    <a:pt x="222" y="50"/>
                  </a:lnTo>
                  <a:lnTo>
                    <a:pt x="220" y="54"/>
                  </a:lnTo>
                  <a:lnTo>
                    <a:pt x="218" y="58"/>
                  </a:lnTo>
                  <a:lnTo>
                    <a:pt x="218" y="62"/>
                  </a:lnTo>
                  <a:lnTo>
                    <a:pt x="220" y="66"/>
                  </a:lnTo>
                  <a:lnTo>
                    <a:pt x="226" y="68"/>
                  </a:lnTo>
                  <a:lnTo>
                    <a:pt x="232" y="70"/>
                  </a:lnTo>
                  <a:lnTo>
                    <a:pt x="232" y="70"/>
                  </a:lnTo>
                  <a:lnTo>
                    <a:pt x="230" y="76"/>
                  </a:lnTo>
                  <a:lnTo>
                    <a:pt x="226" y="80"/>
                  </a:lnTo>
                  <a:lnTo>
                    <a:pt x="222" y="86"/>
                  </a:lnTo>
                  <a:lnTo>
                    <a:pt x="214" y="90"/>
                  </a:lnTo>
                  <a:lnTo>
                    <a:pt x="208" y="90"/>
                  </a:lnTo>
                  <a:lnTo>
                    <a:pt x="202" y="90"/>
                  </a:lnTo>
                  <a:lnTo>
                    <a:pt x="194" y="84"/>
                  </a:lnTo>
                  <a:lnTo>
                    <a:pt x="188" y="76"/>
                  </a:lnTo>
                  <a:lnTo>
                    <a:pt x="188" y="76"/>
                  </a:lnTo>
                  <a:lnTo>
                    <a:pt x="194" y="74"/>
                  </a:lnTo>
                  <a:lnTo>
                    <a:pt x="198" y="70"/>
                  </a:lnTo>
                  <a:lnTo>
                    <a:pt x="208" y="60"/>
                  </a:lnTo>
                  <a:lnTo>
                    <a:pt x="218" y="46"/>
                  </a:lnTo>
                  <a:lnTo>
                    <a:pt x="224" y="32"/>
                  </a:lnTo>
                  <a:lnTo>
                    <a:pt x="228" y="20"/>
                  </a:lnTo>
                  <a:lnTo>
                    <a:pt x="228" y="14"/>
                  </a:lnTo>
                  <a:lnTo>
                    <a:pt x="226" y="10"/>
                  </a:lnTo>
                  <a:lnTo>
                    <a:pt x="224" y="8"/>
                  </a:lnTo>
                  <a:lnTo>
                    <a:pt x="218" y="6"/>
                  </a:lnTo>
                  <a:lnTo>
                    <a:pt x="212" y="8"/>
                  </a:lnTo>
                  <a:lnTo>
                    <a:pt x="202" y="12"/>
                  </a:lnTo>
                  <a:lnTo>
                    <a:pt x="202" y="12"/>
                  </a:lnTo>
                  <a:lnTo>
                    <a:pt x="200" y="16"/>
                  </a:lnTo>
                  <a:lnTo>
                    <a:pt x="198" y="24"/>
                  </a:lnTo>
                  <a:lnTo>
                    <a:pt x="194" y="34"/>
                  </a:lnTo>
                  <a:lnTo>
                    <a:pt x="188" y="44"/>
                  </a:lnTo>
                  <a:lnTo>
                    <a:pt x="188" y="44"/>
                  </a:lnTo>
                  <a:lnTo>
                    <a:pt x="184" y="40"/>
                  </a:lnTo>
                  <a:lnTo>
                    <a:pt x="182" y="36"/>
                  </a:lnTo>
                  <a:lnTo>
                    <a:pt x="182" y="26"/>
                  </a:lnTo>
                  <a:lnTo>
                    <a:pt x="182" y="16"/>
                  </a:lnTo>
                  <a:lnTo>
                    <a:pt x="182" y="8"/>
                  </a:lnTo>
                  <a:lnTo>
                    <a:pt x="182" y="8"/>
                  </a:lnTo>
                  <a:lnTo>
                    <a:pt x="174" y="4"/>
                  </a:lnTo>
                  <a:lnTo>
                    <a:pt x="168" y="0"/>
                  </a:lnTo>
                  <a:lnTo>
                    <a:pt x="162" y="0"/>
                  </a:lnTo>
                  <a:lnTo>
                    <a:pt x="160" y="2"/>
                  </a:lnTo>
                  <a:lnTo>
                    <a:pt x="156" y="6"/>
                  </a:lnTo>
                  <a:lnTo>
                    <a:pt x="154" y="12"/>
                  </a:lnTo>
                  <a:lnTo>
                    <a:pt x="152" y="28"/>
                  </a:lnTo>
                  <a:lnTo>
                    <a:pt x="152" y="46"/>
                  </a:lnTo>
                  <a:lnTo>
                    <a:pt x="152" y="66"/>
                  </a:lnTo>
                  <a:lnTo>
                    <a:pt x="156" y="94"/>
                  </a:lnTo>
                  <a:lnTo>
                    <a:pt x="156" y="94"/>
                  </a:lnTo>
                  <a:lnTo>
                    <a:pt x="140" y="82"/>
                  </a:lnTo>
                  <a:lnTo>
                    <a:pt x="132" y="74"/>
                  </a:lnTo>
                  <a:lnTo>
                    <a:pt x="130" y="68"/>
                  </a:lnTo>
                  <a:lnTo>
                    <a:pt x="130" y="62"/>
                  </a:lnTo>
                  <a:lnTo>
                    <a:pt x="134" y="54"/>
                  </a:lnTo>
                  <a:lnTo>
                    <a:pt x="138" y="44"/>
                  </a:lnTo>
                  <a:lnTo>
                    <a:pt x="140" y="30"/>
                  </a:lnTo>
                  <a:lnTo>
                    <a:pt x="138" y="12"/>
                  </a:lnTo>
                  <a:lnTo>
                    <a:pt x="138" y="12"/>
                  </a:lnTo>
                  <a:lnTo>
                    <a:pt x="122" y="16"/>
                  </a:lnTo>
                  <a:lnTo>
                    <a:pt x="110" y="20"/>
                  </a:lnTo>
                  <a:lnTo>
                    <a:pt x="100" y="28"/>
                  </a:lnTo>
                  <a:lnTo>
                    <a:pt x="92" y="36"/>
                  </a:lnTo>
                  <a:lnTo>
                    <a:pt x="88" y="46"/>
                  </a:lnTo>
                  <a:lnTo>
                    <a:pt x="84" y="58"/>
                  </a:lnTo>
                  <a:lnTo>
                    <a:pt x="84" y="74"/>
                  </a:lnTo>
                  <a:lnTo>
                    <a:pt x="86" y="92"/>
                  </a:lnTo>
                  <a:lnTo>
                    <a:pt x="86" y="92"/>
                  </a:lnTo>
                  <a:lnTo>
                    <a:pt x="82" y="102"/>
                  </a:lnTo>
                  <a:lnTo>
                    <a:pt x="74" y="112"/>
                  </a:lnTo>
                  <a:lnTo>
                    <a:pt x="72" y="114"/>
                  </a:lnTo>
                  <a:lnTo>
                    <a:pt x="68" y="114"/>
                  </a:lnTo>
                  <a:lnTo>
                    <a:pt x="64" y="108"/>
                  </a:lnTo>
                  <a:lnTo>
                    <a:pt x="62" y="98"/>
                  </a:lnTo>
                  <a:lnTo>
                    <a:pt x="62" y="98"/>
                  </a:lnTo>
                  <a:lnTo>
                    <a:pt x="70" y="84"/>
                  </a:lnTo>
                  <a:lnTo>
                    <a:pt x="74" y="72"/>
                  </a:lnTo>
                  <a:lnTo>
                    <a:pt x="78" y="58"/>
                  </a:lnTo>
                  <a:lnTo>
                    <a:pt x="76" y="46"/>
                  </a:lnTo>
                  <a:lnTo>
                    <a:pt x="72" y="34"/>
                  </a:lnTo>
                  <a:lnTo>
                    <a:pt x="66" y="26"/>
                  </a:lnTo>
                  <a:lnTo>
                    <a:pt x="54" y="20"/>
                  </a:lnTo>
                  <a:lnTo>
                    <a:pt x="40" y="16"/>
                  </a:lnTo>
                  <a:lnTo>
                    <a:pt x="40" y="16"/>
                  </a:lnTo>
                  <a:lnTo>
                    <a:pt x="52" y="136"/>
                  </a:lnTo>
                  <a:lnTo>
                    <a:pt x="64" y="258"/>
                  </a:lnTo>
                  <a:lnTo>
                    <a:pt x="72" y="378"/>
                  </a:lnTo>
                  <a:lnTo>
                    <a:pt x="78" y="498"/>
                  </a:lnTo>
                  <a:lnTo>
                    <a:pt x="84" y="618"/>
                  </a:lnTo>
                  <a:lnTo>
                    <a:pt x="86" y="738"/>
                  </a:lnTo>
                  <a:lnTo>
                    <a:pt x="88" y="860"/>
                  </a:lnTo>
                  <a:lnTo>
                    <a:pt x="86" y="980"/>
                  </a:lnTo>
                  <a:lnTo>
                    <a:pt x="84" y="1100"/>
                  </a:lnTo>
                  <a:lnTo>
                    <a:pt x="78" y="1220"/>
                  </a:lnTo>
                  <a:lnTo>
                    <a:pt x="72" y="1340"/>
                  </a:lnTo>
                  <a:lnTo>
                    <a:pt x="62" y="1460"/>
                  </a:lnTo>
                  <a:lnTo>
                    <a:pt x="52" y="1580"/>
                  </a:lnTo>
                  <a:lnTo>
                    <a:pt x="38" y="1700"/>
                  </a:lnTo>
                  <a:lnTo>
                    <a:pt x="24" y="1820"/>
                  </a:lnTo>
                  <a:lnTo>
                    <a:pt x="6" y="1938"/>
                  </a:lnTo>
                  <a:lnTo>
                    <a:pt x="0" y="1972"/>
                  </a:lnTo>
                  <a:lnTo>
                    <a:pt x="0" y="1972"/>
                  </a:lnTo>
                  <a:lnTo>
                    <a:pt x="42" y="1970"/>
                  </a:lnTo>
                  <a:lnTo>
                    <a:pt x="88" y="1964"/>
                  </a:lnTo>
                  <a:lnTo>
                    <a:pt x="134" y="1958"/>
                  </a:lnTo>
                  <a:lnTo>
                    <a:pt x="176" y="1954"/>
                  </a:lnTo>
                  <a:lnTo>
                    <a:pt x="176" y="1954"/>
                  </a:lnTo>
                  <a:lnTo>
                    <a:pt x="226" y="1956"/>
                  </a:lnTo>
                  <a:lnTo>
                    <a:pt x="268" y="1960"/>
                  </a:lnTo>
                  <a:lnTo>
                    <a:pt x="338" y="1968"/>
                  </a:lnTo>
                  <a:lnTo>
                    <a:pt x="378" y="1972"/>
                  </a:lnTo>
                  <a:lnTo>
                    <a:pt x="428" y="1974"/>
                  </a:lnTo>
                  <a:lnTo>
                    <a:pt x="492" y="1976"/>
                  </a:lnTo>
                  <a:lnTo>
                    <a:pt x="576" y="1976"/>
                  </a:lnTo>
                  <a:lnTo>
                    <a:pt x="576" y="1976"/>
                  </a:lnTo>
                  <a:lnTo>
                    <a:pt x="612" y="1972"/>
                  </a:lnTo>
                  <a:lnTo>
                    <a:pt x="636" y="1966"/>
                  </a:lnTo>
                  <a:lnTo>
                    <a:pt x="654" y="1962"/>
                  </a:lnTo>
                  <a:lnTo>
                    <a:pt x="668" y="1962"/>
                  </a:lnTo>
                  <a:lnTo>
                    <a:pt x="668" y="1962"/>
                  </a:lnTo>
                  <a:lnTo>
                    <a:pt x="664" y="1948"/>
                  </a:lnTo>
                  <a:lnTo>
                    <a:pt x="656" y="1938"/>
                  </a:lnTo>
                  <a:lnTo>
                    <a:pt x="648" y="1930"/>
                  </a:lnTo>
                  <a:lnTo>
                    <a:pt x="638" y="1924"/>
                  </a:lnTo>
                  <a:lnTo>
                    <a:pt x="624" y="1918"/>
                  </a:lnTo>
                  <a:lnTo>
                    <a:pt x="612" y="1916"/>
                  </a:lnTo>
                  <a:lnTo>
                    <a:pt x="582" y="1912"/>
                  </a:lnTo>
                  <a:lnTo>
                    <a:pt x="516" y="1912"/>
                  </a:lnTo>
                  <a:lnTo>
                    <a:pt x="486" y="1912"/>
                  </a:lnTo>
                  <a:lnTo>
                    <a:pt x="472" y="1910"/>
                  </a:lnTo>
                  <a:lnTo>
                    <a:pt x="458" y="1906"/>
                  </a:lnTo>
                  <a:lnTo>
                    <a:pt x="458" y="1906"/>
                  </a:lnTo>
                  <a:lnTo>
                    <a:pt x="440" y="1904"/>
                  </a:lnTo>
                  <a:lnTo>
                    <a:pt x="422" y="1900"/>
                  </a:lnTo>
                  <a:lnTo>
                    <a:pt x="406" y="1894"/>
                  </a:lnTo>
                  <a:lnTo>
                    <a:pt x="392" y="1888"/>
                  </a:lnTo>
                  <a:lnTo>
                    <a:pt x="380" y="1882"/>
                  </a:lnTo>
                  <a:lnTo>
                    <a:pt x="368" y="1874"/>
                  </a:lnTo>
                  <a:lnTo>
                    <a:pt x="350" y="1858"/>
                  </a:lnTo>
                  <a:lnTo>
                    <a:pt x="334" y="1840"/>
                  </a:lnTo>
                  <a:lnTo>
                    <a:pt x="322" y="1820"/>
                  </a:lnTo>
                  <a:lnTo>
                    <a:pt x="296" y="1782"/>
                  </a:lnTo>
                  <a:lnTo>
                    <a:pt x="296" y="1782"/>
                  </a:lnTo>
                  <a:lnTo>
                    <a:pt x="284" y="1760"/>
                  </a:lnTo>
                  <a:lnTo>
                    <a:pt x="272" y="1734"/>
                  </a:lnTo>
                  <a:lnTo>
                    <a:pt x="266" y="1722"/>
                  </a:lnTo>
                  <a:lnTo>
                    <a:pt x="262" y="1706"/>
                  </a:lnTo>
                  <a:lnTo>
                    <a:pt x="260" y="1692"/>
                  </a:lnTo>
                  <a:lnTo>
                    <a:pt x="258" y="1676"/>
                  </a:lnTo>
                  <a:lnTo>
                    <a:pt x="258" y="1676"/>
                  </a:lnTo>
                  <a:lnTo>
                    <a:pt x="256" y="1654"/>
                  </a:lnTo>
                  <a:lnTo>
                    <a:pt x="256" y="1636"/>
                  </a:lnTo>
                  <a:lnTo>
                    <a:pt x="256" y="1602"/>
                  </a:lnTo>
                  <a:lnTo>
                    <a:pt x="260" y="1568"/>
                  </a:lnTo>
                  <a:lnTo>
                    <a:pt x="260" y="1528"/>
                  </a:lnTo>
                  <a:lnTo>
                    <a:pt x="260" y="1528"/>
                  </a:lnTo>
                  <a:lnTo>
                    <a:pt x="262" y="1522"/>
                  </a:lnTo>
                  <a:lnTo>
                    <a:pt x="264" y="1516"/>
                  </a:lnTo>
                  <a:lnTo>
                    <a:pt x="272" y="1506"/>
                  </a:lnTo>
                  <a:lnTo>
                    <a:pt x="280" y="1500"/>
                  </a:lnTo>
                  <a:lnTo>
                    <a:pt x="292" y="1496"/>
                  </a:lnTo>
                  <a:lnTo>
                    <a:pt x="304" y="1496"/>
                  </a:lnTo>
                  <a:lnTo>
                    <a:pt x="318" y="1496"/>
                  </a:lnTo>
                  <a:lnTo>
                    <a:pt x="342" y="1498"/>
                  </a:lnTo>
                  <a:lnTo>
                    <a:pt x="342" y="1498"/>
                  </a:lnTo>
                  <a:lnTo>
                    <a:pt x="380" y="1502"/>
                  </a:lnTo>
                  <a:lnTo>
                    <a:pt x="422" y="1502"/>
                  </a:lnTo>
                  <a:lnTo>
                    <a:pt x="466" y="1500"/>
                  </a:lnTo>
                  <a:lnTo>
                    <a:pt x="510" y="1498"/>
                  </a:lnTo>
                  <a:lnTo>
                    <a:pt x="552" y="1494"/>
                  </a:lnTo>
                  <a:lnTo>
                    <a:pt x="588" y="1490"/>
                  </a:lnTo>
                  <a:lnTo>
                    <a:pt x="618" y="1486"/>
                  </a:lnTo>
                  <a:lnTo>
                    <a:pt x="638" y="1480"/>
                  </a:lnTo>
                  <a:lnTo>
                    <a:pt x="638" y="1480"/>
                  </a:lnTo>
                  <a:lnTo>
                    <a:pt x="658" y="1472"/>
                  </a:lnTo>
                  <a:lnTo>
                    <a:pt x="672" y="1464"/>
                  </a:lnTo>
                  <a:lnTo>
                    <a:pt x="678" y="1458"/>
                  </a:lnTo>
                  <a:lnTo>
                    <a:pt x="682" y="1452"/>
                  </a:lnTo>
                  <a:lnTo>
                    <a:pt x="684" y="1446"/>
                  </a:lnTo>
                  <a:lnTo>
                    <a:pt x="686" y="1440"/>
                  </a:lnTo>
                  <a:lnTo>
                    <a:pt x="686" y="1424"/>
                  </a:lnTo>
                  <a:lnTo>
                    <a:pt x="680" y="1408"/>
                  </a:lnTo>
                  <a:lnTo>
                    <a:pt x="672" y="1390"/>
                  </a:lnTo>
                  <a:lnTo>
                    <a:pt x="658" y="1370"/>
                  </a:lnTo>
                  <a:lnTo>
                    <a:pt x="658" y="1370"/>
                  </a:lnTo>
                  <a:lnTo>
                    <a:pt x="654" y="1352"/>
                  </a:lnTo>
                  <a:lnTo>
                    <a:pt x="654" y="1334"/>
                  </a:lnTo>
                  <a:lnTo>
                    <a:pt x="656" y="1318"/>
                  </a:lnTo>
                  <a:lnTo>
                    <a:pt x="664" y="1302"/>
                  </a:lnTo>
                  <a:lnTo>
                    <a:pt x="664" y="1302"/>
                  </a:lnTo>
                  <a:lnTo>
                    <a:pt x="676" y="1288"/>
                  </a:lnTo>
                  <a:lnTo>
                    <a:pt x="686" y="1276"/>
                  </a:lnTo>
                  <a:lnTo>
                    <a:pt x="690" y="1270"/>
                  </a:lnTo>
                  <a:lnTo>
                    <a:pt x="692" y="1264"/>
                  </a:lnTo>
                  <a:lnTo>
                    <a:pt x="690" y="1256"/>
                  </a:lnTo>
                  <a:lnTo>
                    <a:pt x="686" y="1248"/>
                  </a:lnTo>
                  <a:lnTo>
                    <a:pt x="686" y="1248"/>
                  </a:lnTo>
                  <a:lnTo>
                    <a:pt x="666" y="1244"/>
                  </a:lnTo>
                  <a:lnTo>
                    <a:pt x="648" y="1238"/>
                  </a:lnTo>
                  <a:lnTo>
                    <a:pt x="628" y="1232"/>
                  </a:lnTo>
                  <a:lnTo>
                    <a:pt x="614" y="1224"/>
                  </a:lnTo>
                  <a:lnTo>
                    <a:pt x="610" y="1220"/>
                  </a:lnTo>
                  <a:lnTo>
                    <a:pt x="610" y="1216"/>
                  </a:lnTo>
                  <a:lnTo>
                    <a:pt x="612" y="1214"/>
                  </a:lnTo>
                  <a:lnTo>
                    <a:pt x="618" y="1210"/>
                  </a:lnTo>
                  <a:lnTo>
                    <a:pt x="628" y="1206"/>
                  </a:lnTo>
                  <a:lnTo>
                    <a:pt x="642" y="1204"/>
                  </a:lnTo>
                  <a:lnTo>
                    <a:pt x="642" y="1204"/>
                  </a:lnTo>
                  <a:lnTo>
                    <a:pt x="674" y="1196"/>
                  </a:lnTo>
                  <a:lnTo>
                    <a:pt x="694" y="1188"/>
                  </a:lnTo>
                  <a:lnTo>
                    <a:pt x="700" y="1184"/>
                  </a:lnTo>
                  <a:lnTo>
                    <a:pt x="706" y="1178"/>
                  </a:lnTo>
                  <a:lnTo>
                    <a:pt x="712" y="1170"/>
                  </a:lnTo>
                  <a:lnTo>
                    <a:pt x="712" y="1160"/>
                  </a:lnTo>
                  <a:lnTo>
                    <a:pt x="710" y="1154"/>
                  </a:lnTo>
                  <a:lnTo>
                    <a:pt x="708" y="1148"/>
                  </a:lnTo>
                  <a:lnTo>
                    <a:pt x="708" y="1148"/>
                  </a:lnTo>
                  <a:lnTo>
                    <a:pt x="698" y="1124"/>
                  </a:lnTo>
                  <a:lnTo>
                    <a:pt x="676" y="1078"/>
                  </a:lnTo>
                  <a:lnTo>
                    <a:pt x="676" y="1078"/>
                  </a:lnTo>
                  <a:lnTo>
                    <a:pt x="676" y="1074"/>
                  </a:lnTo>
                  <a:lnTo>
                    <a:pt x="676" y="1070"/>
                  </a:lnTo>
                  <a:lnTo>
                    <a:pt x="680" y="1068"/>
                  </a:lnTo>
                  <a:lnTo>
                    <a:pt x="684" y="1064"/>
                  </a:lnTo>
                  <a:lnTo>
                    <a:pt x="698" y="1058"/>
                  </a:lnTo>
                  <a:lnTo>
                    <a:pt x="714" y="1052"/>
                  </a:lnTo>
                  <a:lnTo>
                    <a:pt x="732" y="1044"/>
                  </a:lnTo>
                  <a:lnTo>
                    <a:pt x="748" y="1036"/>
                  </a:lnTo>
                  <a:lnTo>
                    <a:pt x="760" y="1026"/>
                  </a:lnTo>
                  <a:lnTo>
                    <a:pt x="764" y="1020"/>
                  </a:lnTo>
                  <a:lnTo>
                    <a:pt x="768" y="1014"/>
                  </a:lnTo>
                  <a:lnTo>
                    <a:pt x="768" y="1014"/>
                  </a:lnTo>
                  <a:lnTo>
                    <a:pt x="770" y="1008"/>
                  </a:lnTo>
                  <a:lnTo>
                    <a:pt x="772" y="1002"/>
                  </a:lnTo>
                  <a:lnTo>
                    <a:pt x="770" y="994"/>
                  </a:lnTo>
                  <a:lnTo>
                    <a:pt x="768" y="986"/>
                  </a:lnTo>
                  <a:lnTo>
                    <a:pt x="760" y="970"/>
                  </a:lnTo>
                  <a:lnTo>
                    <a:pt x="748" y="952"/>
                  </a:lnTo>
                  <a:lnTo>
                    <a:pt x="720" y="916"/>
                  </a:lnTo>
                  <a:lnTo>
                    <a:pt x="696" y="886"/>
                  </a:lnTo>
                  <a:lnTo>
                    <a:pt x="696" y="886"/>
                  </a:lnTo>
                  <a:close/>
                  <a:moveTo>
                    <a:pt x="492" y="850"/>
                  </a:moveTo>
                  <a:lnTo>
                    <a:pt x="492" y="850"/>
                  </a:lnTo>
                  <a:lnTo>
                    <a:pt x="480" y="852"/>
                  </a:lnTo>
                  <a:lnTo>
                    <a:pt x="468" y="852"/>
                  </a:lnTo>
                  <a:lnTo>
                    <a:pt x="444" y="850"/>
                  </a:lnTo>
                  <a:lnTo>
                    <a:pt x="420" y="846"/>
                  </a:lnTo>
                  <a:lnTo>
                    <a:pt x="396" y="840"/>
                  </a:lnTo>
                  <a:lnTo>
                    <a:pt x="378" y="832"/>
                  </a:lnTo>
                  <a:lnTo>
                    <a:pt x="362" y="826"/>
                  </a:lnTo>
                  <a:lnTo>
                    <a:pt x="354" y="818"/>
                  </a:lnTo>
                  <a:lnTo>
                    <a:pt x="354" y="816"/>
                  </a:lnTo>
                  <a:lnTo>
                    <a:pt x="354" y="814"/>
                  </a:lnTo>
                  <a:lnTo>
                    <a:pt x="354" y="814"/>
                  </a:lnTo>
                  <a:lnTo>
                    <a:pt x="368" y="806"/>
                  </a:lnTo>
                  <a:lnTo>
                    <a:pt x="384" y="798"/>
                  </a:lnTo>
                  <a:lnTo>
                    <a:pt x="402" y="790"/>
                  </a:lnTo>
                  <a:lnTo>
                    <a:pt x="424" y="782"/>
                  </a:lnTo>
                  <a:lnTo>
                    <a:pt x="446" y="776"/>
                  </a:lnTo>
                  <a:lnTo>
                    <a:pt x="470" y="774"/>
                  </a:lnTo>
                  <a:lnTo>
                    <a:pt x="494" y="776"/>
                  </a:lnTo>
                  <a:lnTo>
                    <a:pt x="508" y="778"/>
                  </a:lnTo>
                  <a:lnTo>
                    <a:pt x="520" y="782"/>
                  </a:lnTo>
                  <a:lnTo>
                    <a:pt x="520" y="782"/>
                  </a:lnTo>
                  <a:lnTo>
                    <a:pt x="528" y="786"/>
                  </a:lnTo>
                  <a:lnTo>
                    <a:pt x="532" y="794"/>
                  </a:lnTo>
                  <a:lnTo>
                    <a:pt x="536" y="802"/>
                  </a:lnTo>
                  <a:lnTo>
                    <a:pt x="536" y="812"/>
                  </a:lnTo>
                  <a:lnTo>
                    <a:pt x="536" y="812"/>
                  </a:lnTo>
                  <a:lnTo>
                    <a:pt x="536" y="824"/>
                  </a:lnTo>
                  <a:lnTo>
                    <a:pt x="534" y="832"/>
                  </a:lnTo>
                  <a:lnTo>
                    <a:pt x="530" y="838"/>
                  </a:lnTo>
                  <a:lnTo>
                    <a:pt x="524" y="842"/>
                  </a:lnTo>
                  <a:lnTo>
                    <a:pt x="516" y="846"/>
                  </a:lnTo>
                  <a:lnTo>
                    <a:pt x="508" y="848"/>
                  </a:lnTo>
                  <a:lnTo>
                    <a:pt x="492" y="850"/>
                  </a:lnTo>
                  <a:lnTo>
                    <a:pt x="492" y="850"/>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1" name="Freeform 70"/>
            <p:cNvSpPr>
              <a:spLocks/>
            </p:cNvSpPr>
            <p:nvPr userDrawn="1"/>
          </p:nvSpPr>
          <p:spPr bwMode="gray">
            <a:xfrm>
              <a:off x="1020" y="346"/>
              <a:ext cx="2189" cy="3756"/>
            </a:xfrm>
            <a:custGeom>
              <a:avLst/>
              <a:gdLst/>
              <a:ahLst/>
              <a:cxnLst>
                <a:cxn ang="0">
                  <a:pos x="1908" y="3290"/>
                </a:cxn>
                <a:cxn ang="0">
                  <a:pos x="2188" y="336"/>
                </a:cxn>
                <a:cxn ang="0">
                  <a:pos x="2158" y="426"/>
                </a:cxn>
                <a:cxn ang="0">
                  <a:pos x="2088" y="368"/>
                </a:cxn>
                <a:cxn ang="0">
                  <a:pos x="2080" y="432"/>
                </a:cxn>
                <a:cxn ang="0">
                  <a:pos x="2032" y="374"/>
                </a:cxn>
                <a:cxn ang="0">
                  <a:pos x="1992" y="446"/>
                </a:cxn>
                <a:cxn ang="0">
                  <a:pos x="1962" y="396"/>
                </a:cxn>
                <a:cxn ang="0">
                  <a:pos x="1916" y="472"/>
                </a:cxn>
                <a:cxn ang="0">
                  <a:pos x="1882" y="416"/>
                </a:cxn>
                <a:cxn ang="0">
                  <a:pos x="1852" y="538"/>
                </a:cxn>
                <a:cxn ang="0">
                  <a:pos x="1828" y="458"/>
                </a:cxn>
                <a:cxn ang="0">
                  <a:pos x="1772" y="502"/>
                </a:cxn>
                <a:cxn ang="0">
                  <a:pos x="1750" y="544"/>
                </a:cxn>
                <a:cxn ang="0">
                  <a:pos x="1664" y="534"/>
                </a:cxn>
                <a:cxn ang="0">
                  <a:pos x="1670" y="594"/>
                </a:cxn>
                <a:cxn ang="0">
                  <a:pos x="1558" y="570"/>
                </a:cxn>
                <a:cxn ang="0">
                  <a:pos x="1620" y="638"/>
                </a:cxn>
                <a:cxn ang="0">
                  <a:pos x="1632" y="668"/>
                </a:cxn>
                <a:cxn ang="0">
                  <a:pos x="1540" y="638"/>
                </a:cxn>
                <a:cxn ang="0">
                  <a:pos x="1546" y="702"/>
                </a:cxn>
                <a:cxn ang="0">
                  <a:pos x="1594" y="762"/>
                </a:cxn>
                <a:cxn ang="0">
                  <a:pos x="1422" y="704"/>
                </a:cxn>
                <a:cxn ang="0">
                  <a:pos x="1514" y="784"/>
                </a:cxn>
                <a:cxn ang="0">
                  <a:pos x="1534" y="848"/>
                </a:cxn>
                <a:cxn ang="0">
                  <a:pos x="1504" y="890"/>
                </a:cxn>
                <a:cxn ang="0">
                  <a:pos x="1426" y="844"/>
                </a:cxn>
                <a:cxn ang="0">
                  <a:pos x="1362" y="830"/>
                </a:cxn>
                <a:cxn ang="0">
                  <a:pos x="1310" y="904"/>
                </a:cxn>
                <a:cxn ang="0">
                  <a:pos x="1472" y="920"/>
                </a:cxn>
                <a:cxn ang="0">
                  <a:pos x="1386" y="982"/>
                </a:cxn>
                <a:cxn ang="0">
                  <a:pos x="1422" y="1038"/>
                </a:cxn>
                <a:cxn ang="0">
                  <a:pos x="1454" y="1058"/>
                </a:cxn>
                <a:cxn ang="0">
                  <a:pos x="1436" y="1156"/>
                </a:cxn>
                <a:cxn ang="0">
                  <a:pos x="1368" y="1182"/>
                </a:cxn>
                <a:cxn ang="0">
                  <a:pos x="1374" y="1242"/>
                </a:cxn>
                <a:cxn ang="0">
                  <a:pos x="1396" y="1290"/>
                </a:cxn>
                <a:cxn ang="0">
                  <a:pos x="1392" y="1342"/>
                </a:cxn>
                <a:cxn ang="0">
                  <a:pos x="1410" y="1384"/>
                </a:cxn>
                <a:cxn ang="0">
                  <a:pos x="1438" y="1404"/>
                </a:cxn>
                <a:cxn ang="0">
                  <a:pos x="1484" y="1472"/>
                </a:cxn>
                <a:cxn ang="0">
                  <a:pos x="1540" y="1486"/>
                </a:cxn>
                <a:cxn ang="0">
                  <a:pos x="1576" y="1588"/>
                </a:cxn>
                <a:cxn ang="0">
                  <a:pos x="1632" y="1496"/>
                </a:cxn>
                <a:cxn ang="0">
                  <a:pos x="1644" y="1570"/>
                </a:cxn>
                <a:cxn ang="0">
                  <a:pos x="1732" y="1560"/>
                </a:cxn>
                <a:cxn ang="0">
                  <a:pos x="1720" y="1614"/>
                </a:cxn>
                <a:cxn ang="0">
                  <a:pos x="1724" y="1660"/>
                </a:cxn>
                <a:cxn ang="0">
                  <a:pos x="1760" y="1698"/>
                </a:cxn>
                <a:cxn ang="0">
                  <a:pos x="1796" y="1742"/>
                </a:cxn>
                <a:cxn ang="0">
                  <a:pos x="1852" y="1692"/>
                </a:cxn>
                <a:cxn ang="0">
                  <a:pos x="1886" y="1682"/>
                </a:cxn>
                <a:cxn ang="0">
                  <a:pos x="1916" y="1748"/>
                </a:cxn>
                <a:cxn ang="0">
                  <a:pos x="1936" y="1794"/>
                </a:cxn>
                <a:cxn ang="0">
                  <a:pos x="1966" y="1864"/>
                </a:cxn>
                <a:cxn ang="0">
                  <a:pos x="2032" y="1936"/>
                </a:cxn>
                <a:cxn ang="0">
                  <a:pos x="1960" y="2136"/>
                </a:cxn>
                <a:cxn ang="0">
                  <a:pos x="1752" y="2224"/>
                </a:cxn>
                <a:cxn ang="0">
                  <a:pos x="1624" y="2286"/>
                </a:cxn>
                <a:cxn ang="0">
                  <a:pos x="1820" y="2290"/>
                </a:cxn>
              </a:cxnLst>
              <a:rect l="0" t="0" r="r" b="b"/>
              <a:pathLst>
                <a:path w="2188" h="3756">
                  <a:moveTo>
                    <a:pt x="2148" y="2292"/>
                  </a:moveTo>
                  <a:lnTo>
                    <a:pt x="2148" y="2292"/>
                  </a:lnTo>
                  <a:lnTo>
                    <a:pt x="2132" y="2382"/>
                  </a:lnTo>
                  <a:lnTo>
                    <a:pt x="2116" y="2472"/>
                  </a:lnTo>
                  <a:lnTo>
                    <a:pt x="2098" y="2562"/>
                  </a:lnTo>
                  <a:lnTo>
                    <a:pt x="2080" y="2652"/>
                  </a:lnTo>
                  <a:lnTo>
                    <a:pt x="2060" y="2742"/>
                  </a:lnTo>
                  <a:lnTo>
                    <a:pt x="2038" y="2832"/>
                  </a:lnTo>
                  <a:lnTo>
                    <a:pt x="2014" y="2922"/>
                  </a:lnTo>
                  <a:lnTo>
                    <a:pt x="1990" y="3014"/>
                  </a:lnTo>
                  <a:lnTo>
                    <a:pt x="1964" y="3106"/>
                  </a:lnTo>
                  <a:lnTo>
                    <a:pt x="1936" y="3198"/>
                  </a:lnTo>
                  <a:lnTo>
                    <a:pt x="1908" y="3290"/>
                  </a:lnTo>
                  <a:lnTo>
                    <a:pt x="1878" y="3382"/>
                  </a:lnTo>
                  <a:lnTo>
                    <a:pt x="1846" y="3474"/>
                  </a:lnTo>
                  <a:lnTo>
                    <a:pt x="1814" y="3568"/>
                  </a:lnTo>
                  <a:lnTo>
                    <a:pt x="1780" y="3662"/>
                  </a:lnTo>
                  <a:lnTo>
                    <a:pt x="1744" y="3756"/>
                  </a:lnTo>
                  <a:lnTo>
                    <a:pt x="1744" y="3756"/>
                  </a:lnTo>
                  <a:lnTo>
                    <a:pt x="0" y="3756"/>
                  </a:lnTo>
                  <a:lnTo>
                    <a:pt x="0" y="0"/>
                  </a:lnTo>
                  <a:lnTo>
                    <a:pt x="2146" y="0"/>
                  </a:lnTo>
                  <a:lnTo>
                    <a:pt x="2146" y="0"/>
                  </a:lnTo>
                  <a:lnTo>
                    <a:pt x="2168" y="170"/>
                  </a:lnTo>
                  <a:lnTo>
                    <a:pt x="2188" y="336"/>
                  </a:lnTo>
                  <a:lnTo>
                    <a:pt x="2188" y="336"/>
                  </a:lnTo>
                  <a:lnTo>
                    <a:pt x="2182" y="340"/>
                  </a:lnTo>
                  <a:lnTo>
                    <a:pt x="2170" y="346"/>
                  </a:lnTo>
                  <a:lnTo>
                    <a:pt x="2164" y="352"/>
                  </a:lnTo>
                  <a:lnTo>
                    <a:pt x="2158" y="360"/>
                  </a:lnTo>
                  <a:lnTo>
                    <a:pt x="2156" y="368"/>
                  </a:lnTo>
                  <a:lnTo>
                    <a:pt x="2154" y="378"/>
                  </a:lnTo>
                  <a:lnTo>
                    <a:pt x="2154" y="378"/>
                  </a:lnTo>
                  <a:lnTo>
                    <a:pt x="2156" y="390"/>
                  </a:lnTo>
                  <a:lnTo>
                    <a:pt x="2160" y="398"/>
                  </a:lnTo>
                  <a:lnTo>
                    <a:pt x="2166" y="412"/>
                  </a:lnTo>
                  <a:lnTo>
                    <a:pt x="2170" y="418"/>
                  </a:lnTo>
                  <a:lnTo>
                    <a:pt x="2174" y="420"/>
                  </a:lnTo>
                  <a:lnTo>
                    <a:pt x="2158" y="426"/>
                  </a:lnTo>
                  <a:lnTo>
                    <a:pt x="2158" y="426"/>
                  </a:lnTo>
                  <a:lnTo>
                    <a:pt x="2140" y="402"/>
                  </a:lnTo>
                  <a:lnTo>
                    <a:pt x="2140" y="402"/>
                  </a:lnTo>
                  <a:lnTo>
                    <a:pt x="2140" y="382"/>
                  </a:lnTo>
                  <a:lnTo>
                    <a:pt x="2140" y="372"/>
                  </a:lnTo>
                  <a:lnTo>
                    <a:pt x="2138" y="362"/>
                  </a:lnTo>
                  <a:lnTo>
                    <a:pt x="2132" y="356"/>
                  </a:lnTo>
                  <a:lnTo>
                    <a:pt x="2124" y="352"/>
                  </a:lnTo>
                  <a:lnTo>
                    <a:pt x="2110" y="350"/>
                  </a:lnTo>
                  <a:lnTo>
                    <a:pt x="2092" y="354"/>
                  </a:lnTo>
                  <a:lnTo>
                    <a:pt x="2092" y="354"/>
                  </a:lnTo>
                  <a:lnTo>
                    <a:pt x="2090" y="360"/>
                  </a:lnTo>
                  <a:lnTo>
                    <a:pt x="2088" y="368"/>
                  </a:lnTo>
                  <a:lnTo>
                    <a:pt x="2088" y="380"/>
                  </a:lnTo>
                  <a:lnTo>
                    <a:pt x="2092" y="392"/>
                  </a:lnTo>
                  <a:lnTo>
                    <a:pt x="2098" y="400"/>
                  </a:lnTo>
                  <a:lnTo>
                    <a:pt x="2106" y="408"/>
                  </a:lnTo>
                  <a:lnTo>
                    <a:pt x="2110" y="418"/>
                  </a:lnTo>
                  <a:lnTo>
                    <a:pt x="2112" y="426"/>
                  </a:lnTo>
                  <a:lnTo>
                    <a:pt x="2112" y="432"/>
                  </a:lnTo>
                  <a:lnTo>
                    <a:pt x="2110" y="438"/>
                  </a:lnTo>
                  <a:lnTo>
                    <a:pt x="2110" y="438"/>
                  </a:lnTo>
                  <a:lnTo>
                    <a:pt x="2100" y="438"/>
                  </a:lnTo>
                  <a:lnTo>
                    <a:pt x="2092" y="436"/>
                  </a:lnTo>
                  <a:lnTo>
                    <a:pt x="2086" y="434"/>
                  </a:lnTo>
                  <a:lnTo>
                    <a:pt x="2080" y="432"/>
                  </a:lnTo>
                  <a:lnTo>
                    <a:pt x="2076" y="426"/>
                  </a:lnTo>
                  <a:lnTo>
                    <a:pt x="2072" y="418"/>
                  </a:lnTo>
                  <a:lnTo>
                    <a:pt x="2070" y="414"/>
                  </a:lnTo>
                  <a:lnTo>
                    <a:pt x="2068" y="412"/>
                  </a:lnTo>
                  <a:lnTo>
                    <a:pt x="2066" y="410"/>
                  </a:lnTo>
                  <a:lnTo>
                    <a:pt x="2058" y="412"/>
                  </a:lnTo>
                  <a:lnTo>
                    <a:pt x="2044" y="418"/>
                  </a:lnTo>
                  <a:lnTo>
                    <a:pt x="2044" y="418"/>
                  </a:lnTo>
                  <a:lnTo>
                    <a:pt x="2044" y="412"/>
                  </a:lnTo>
                  <a:lnTo>
                    <a:pt x="2044" y="404"/>
                  </a:lnTo>
                  <a:lnTo>
                    <a:pt x="2038" y="388"/>
                  </a:lnTo>
                  <a:lnTo>
                    <a:pt x="2036" y="380"/>
                  </a:lnTo>
                  <a:lnTo>
                    <a:pt x="2032" y="374"/>
                  </a:lnTo>
                  <a:lnTo>
                    <a:pt x="2026" y="370"/>
                  </a:lnTo>
                  <a:lnTo>
                    <a:pt x="2020" y="368"/>
                  </a:lnTo>
                  <a:lnTo>
                    <a:pt x="2020" y="368"/>
                  </a:lnTo>
                  <a:lnTo>
                    <a:pt x="2014" y="388"/>
                  </a:lnTo>
                  <a:lnTo>
                    <a:pt x="2010" y="408"/>
                  </a:lnTo>
                  <a:lnTo>
                    <a:pt x="2010" y="420"/>
                  </a:lnTo>
                  <a:lnTo>
                    <a:pt x="2010" y="430"/>
                  </a:lnTo>
                  <a:lnTo>
                    <a:pt x="2014" y="440"/>
                  </a:lnTo>
                  <a:lnTo>
                    <a:pt x="2022" y="448"/>
                  </a:lnTo>
                  <a:lnTo>
                    <a:pt x="2022" y="448"/>
                  </a:lnTo>
                  <a:lnTo>
                    <a:pt x="2014" y="450"/>
                  </a:lnTo>
                  <a:lnTo>
                    <a:pt x="2004" y="450"/>
                  </a:lnTo>
                  <a:lnTo>
                    <a:pt x="1992" y="446"/>
                  </a:lnTo>
                  <a:lnTo>
                    <a:pt x="1986" y="442"/>
                  </a:lnTo>
                  <a:lnTo>
                    <a:pt x="1986" y="442"/>
                  </a:lnTo>
                  <a:lnTo>
                    <a:pt x="1984" y="438"/>
                  </a:lnTo>
                  <a:lnTo>
                    <a:pt x="1986" y="432"/>
                  </a:lnTo>
                  <a:lnTo>
                    <a:pt x="1990" y="420"/>
                  </a:lnTo>
                  <a:lnTo>
                    <a:pt x="1990" y="412"/>
                  </a:lnTo>
                  <a:lnTo>
                    <a:pt x="1990" y="402"/>
                  </a:lnTo>
                  <a:lnTo>
                    <a:pt x="1988" y="392"/>
                  </a:lnTo>
                  <a:lnTo>
                    <a:pt x="1984" y="380"/>
                  </a:lnTo>
                  <a:lnTo>
                    <a:pt x="1984" y="380"/>
                  </a:lnTo>
                  <a:lnTo>
                    <a:pt x="1974" y="384"/>
                  </a:lnTo>
                  <a:lnTo>
                    <a:pt x="1968" y="390"/>
                  </a:lnTo>
                  <a:lnTo>
                    <a:pt x="1962" y="396"/>
                  </a:lnTo>
                  <a:lnTo>
                    <a:pt x="1958" y="402"/>
                  </a:lnTo>
                  <a:lnTo>
                    <a:pt x="1954" y="416"/>
                  </a:lnTo>
                  <a:lnTo>
                    <a:pt x="1954" y="432"/>
                  </a:lnTo>
                  <a:lnTo>
                    <a:pt x="1954" y="446"/>
                  </a:lnTo>
                  <a:lnTo>
                    <a:pt x="1952" y="458"/>
                  </a:lnTo>
                  <a:lnTo>
                    <a:pt x="1950" y="464"/>
                  </a:lnTo>
                  <a:lnTo>
                    <a:pt x="1946" y="470"/>
                  </a:lnTo>
                  <a:lnTo>
                    <a:pt x="1940" y="476"/>
                  </a:lnTo>
                  <a:lnTo>
                    <a:pt x="1932" y="480"/>
                  </a:lnTo>
                  <a:lnTo>
                    <a:pt x="1932" y="480"/>
                  </a:lnTo>
                  <a:lnTo>
                    <a:pt x="1924" y="478"/>
                  </a:lnTo>
                  <a:lnTo>
                    <a:pt x="1918" y="476"/>
                  </a:lnTo>
                  <a:lnTo>
                    <a:pt x="1916" y="472"/>
                  </a:lnTo>
                  <a:lnTo>
                    <a:pt x="1914" y="468"/>
                  </a:lnTo>
                  <a:lnTo>
                    <a:pt x="1918" y="458"/>
                  </a:lnTo>
                  <a:lnTo>
                    <a:pt x="1922" y="448"/>
                  </a:lnTo>
                  <a:lnTo>
                    <a:pt x="1930" y="434"/>
                  </a:lnTo>
                  <a:lnTo>
                    <a:pt x="1934" y="420"/>
                  </a:lnTo>
                  <a:lnTo>
                    <a:pt x="1934" y="414"/>
                  </a:lnTo>
                  <a:lnTo>
                    <a:pt x="1932" y="406"/>
                  </a:lnTo>
                  <a:lnTo>
                    <a:pt x="1928" y="398"/>
                  </a:lnTo>
                  <a:lnTo>
                    <a:pt x="1922" y="392"/>
                  </a:lnTo>
                  <a:lnTo>
                    <a:pt x="1922" y="392"/>
                  </a:lnTo>
                  <a:lnTo>
                    <a:pt x="1906" y="398"/>
                  </a:lnTo>
                  <a:lnTo>
                    <a:pt x="1892" y="406"/>
                  </a:lnTo>
                  <a:lnTo>
                    <a:pt x="1882" y="416"/>
                  </a:lnTo>
                  <a:lnTo>
                    <a:pt x="1874" y="428"/>
                  </a:lnTo>
                  <a:lnTo>
                    <a:pt x="1870" y="442"/>
                  </a:lnTo>
                  <a:lnTo>
                    <a:pt x="1868" y="454"/>
                  </a:lnTo>
                  <a:lnTo>
                    <a:pt x="1870" y="468"/>
                  </a:lnTo>
                  <a:lnTo>
                    <a:pt x="1876" y="478"/>
                  </a:lnTo>
                  <a:lnTo>
                    <a:pt x="1876" y="478"/>
                  </a:lnTo>
                  <a:lnTo>
                    <a:pt x="1874" y="488"/>
                  </a:lnTo>
                  <a:lnTo>
                    <a:pt x="1872" y="496"/>
                  </a:lnTo>
                  <a:lnTo>
                    <a:pt x="1864" y="510"/>
                  </a:lnTo>
                  <a:lnTo>
                    <a:pt x="1858" y="524"/>
                  </a:lnTo>
                  <a:lnTo>
                    <a:pt x="1854" y="530"/>
                  </a:lnTo>
                  <a:lnTo>
                    <a:pt x="1852" y="538"/>
                  </a:lnTo>
                  <a:lnTo>
                    <a:pt x="1852" y="538"/>
                  </a:lnTo>
                  <a:lnTo>
                    <a:pt x="1838" y="534"/>
                  </a:lnTo>
                  <a:lnTo>
                    <a:pt x="1826" y="530"/>
                  </a:lnTo>
                  <a:lnTo>
                    <a:pt x="1820" y="524"/>
                  </a:lnTo>
                  <a:lnTo>
                    <a:pt x="1816" y="518"/>
                  </a:lnTo>
                  <a:lnTo>
                    <a:pt x="1816" y="518"/>
                  </a:lnTo>
                  <a:lnTo>
                    <a:pt x="1818" y="512"/>
                  </a:lnTo>
                  <a:lnTo>
                    <a:pt x="1822" y="506"/>
                  </a:lnTo>
                  <a:lnTo>
                    <a:pt x="1832" y="494"/>
                  </a:lnTo>
                  <a:lnTo>
                    <a:pt x="1838" y="488"/>
                  </a:lnTo>
                  <a:lnTo>
                    <a:pt x="1838" y="480"/>
                  </a:lnTo>
                  <a:lnTo>
                    <a:pt x="1836" y="470"/>
                  </a:lnTo>
                  <a:lnTo>
                    <a:pt x="1828" y="458"/>
                  </a:lnTo>
                  <a:lnTo>
                    <a:pt x="1828" y="458"/>
                  </a:lnTo>
                  <a:lnTo>
                    <a:pt x="1820" y="460"/>
                  </a:lnTo>
                  <a:lnTo>
                    <a:pt x="1814" y="464"/>
                  </a:lnTo>
                  <a:lnTo>
                    <a:pt x="1808" y="468"/>
                  </a:lnTo>
                  <a:lnTo>
                    <a:pt x="1804" y="474"/>
                  </a:lnTo>
                  <a:lnTo>
                    <a:pt x="1800" y="486"/>
                  </a:lnTo>
                  <a:lnTo>
                    <a:pt x="1796" y="498"/>
                  </a:lnTo>
                  <a:lnTo>
                    <a:pt x="1794" y="508"/>
                  </a:lnTo>
                  <a:lnTo>
                    <a:pt x="1794" y="512"/>
                  </a:lnTo>
                  <a:lnTo>
                    <a:pt x="1792" y="514"/>
                  </a:lnTo>
                  <a:lnTo>
                    <a:pt x="1788" y="514"/>
                  </a:lnTo>
                  <a:lnTo>
                    <a:pt x="1784" y="512"/>
                  </a:lnTo>
                  <a:lnTo>
                    <a:pt x="1772" y="502"/>
                  </a:lnTo>
                  <a:lnTo>
                    <a:pt x="1772" y="502"/>
                  </a:lnTo>
                  <a:lnTo>
                    <a:pt x="1768" y="488"/>
                  </a:lnTo>
                  <a:lnTo>
                    <a:pt x="1762" y="478"/>
                  </a:lnTo>
                  <a:lnTo>
                    <a:pt x="1754" y="470"/>
                  </a:lnTo>
                  <a:lnTo>
                    <a:pt x="1746" y="466"/>
                  </a:lnTo>
                  <a:lnTo>
                    <a:pt x="1746" y="466"/>
                  </a:lnTo>
                  <a:lnTo>
                    <a:pt x="1734" y="476"/>
                  </a:lnTo>
                  <a:lnTo>
                    <a:pt x="1730" y="484"/>
                  </a:lnTo>
                  <a:lnTo>
                    <a:pt x="1728" y="490"/>
                  </a:lnTo>
                  <a:lnTo>
                    <a:pt x="1726" y="496"/>
                  </a:lnTo>
                  <a:lnTo>
                    <a:pt x="1726" y="504"/>
                  </a:lnTo>
                  <a:lnTo>
                    <a:pt x="1728" y="512"/>
                  </a:lnTo>
                  <a:lnTo>
                    <a:pt x="1732" y="518"/>
                  </a:lnTo>
                  <a:lnTo>
                    <a:pt x="1750" y="544"/>
                  </a:lnTo>
                  <a:lnTo>
                    <a:pt x="1750" y="544"/>
                  </a:lnTo>
                  <a:lnTo>
                    <a:pt x="1752" y="546"/>
                  </a:lnTo>
                  <a:lnTo>
                    <a:pt x="1754" y="550"/>
                  </a:lnTo>
                  <a:lnTo>
                    <a:pt x="1756" y="556"/>
                  </a:lnTo>
                  <a:lnTo>
                    <a:pt x="1756" y="558"/>
                  </a:lnTo>
                  <a:lnTo>
                    <a:pt x="1756" y="558"/>
                  </a:lnTo>
                  <a:lnTo>
                    <a:pt x="1744" y="548"/>
                  </a:lnTo>
                  <a:lnTo>
                    <a:pt x="1730" y="540"/>
                  </a:lnTo>
                  <a:lnTo>
                    <a:pt x="1718" y="534"/>
                  </a:lnTo>
                  <a:lnTo>
                    <a:pt x="1704" y="530"/>
                  </a:lnTo>
                  <a:lnTo>
                    <a:pt x="1690" y="528"/>
                  </a:lnTo>
                  <a:lnTo>
                    <a:pt x="1676" y="530"/>
                  </a:lnTo>
                  <a:lnTo>
                    <a:pt x="1664" y="534"/>
                  </a:lnTo>
                  <a:lnTo>
                    <a:pt x="1654" y="542"/>
                  </a:lnTo>
                  <a:lnTo>
                    <a:pt x="1654" y="542"/>
                  </a:lnTo>
                  <a:lnTo>
                    <a:pt x="1656" y="552"/>
                  </a:lnTo>
                  <a:lnTo>
                    <a:pt x="1660" y="560"/>
                  </a:lnTo>
                  <a:lnTo>
                    <a:pt x="1666" y="564"/>
                  </a:lnTo>
                  <a:lnTo>
                    <a:pt x="1672" y="568"/>
                  </a:lnTo>
                  <a:lnTo>
                    <a:pt x="1692" y="574"/>
                  </a:lnTo>
                  <a:lnTo>
                    <a:pt x="1718" y="580"/>
                  </a:lnTo>
                  <a:lnTo>
                    <a:pt x="1718" y="580"/>
                  </a:lnTo>
                  <a:lnTo>
                    <a:pt x="1702" y="582"/>
                  </a:lnTo>
                  <a:lnTo>
                    <a:pt x="1688" y="586"/>
                  </a:lnTo>
                  <a:lnTo>
                    <a:pt x="1678" y="590"/>
                  </a:lnTo>
                  <a:lnTo>
                    <a:pt x="1670" y="594"/>
                  </a:lnTo>
                  <a:lnTo>
                    <a:pt x="1658" y="602"/>
                  </a:lnTo>
                  <a:lnTo>
                    <a:pt x="1646" y="610"/>
                  </a:lnTo>
                  <a:lnTo>
                    <a:pt x="1646" y="610"/>
                  </a:lnTo>
                  <a:lnTo>
                    <a:pt x="1644" y="600"/>
                  </a:lnTo>
                  <a:lnTo>
                    <a:pt x="1638" y="592"/>
                  </a:lnTo>
                  <a:lnTo>
                    <a:pt x="1630" y="586"/>
                  </a:lnTo>
                  <a:lnTo>
                    <a:pt x="1620" y="580"/>
                  </a:lnTo>
                  <a:lnTo>
                    <a:pt x="1608" y="576"/>
                  </a:lnTo>
                  <a:lnTo>
                    <a:pt x="1596" y="574"/>
                  </a:lnTo>
                  <a:lnTo>
                    <a:pt x="1570" y="570"/>
                  </a:lnTo>
                  <a:lnTo>
                    <a:pt x="1570" y="570"/>
                  </a:lnTo>
                  <a:lnTo>
                    <a:pt x="1564" y="570"/>
                  </a:lnTo>
                  <a:lnTo>
                    <a:pt x="1558" y="570"/>
                  </a:lnTo>
                  <a:lnTo>
                    <a:pt x="1546" y="568"/>
                  </a:lnTo>
                  <a:lnTo>
                    <a:pt x="1538" y="566"/>
                  </a:lnTo>
                  <a:lnTo>
                    <a:pt x="1534" y="566"/>
                  </a:lnTo>
                  <a:lnTo>
                    <a:pt x="1530" y="568"/>
                  </a:lnTo>
                  <a:lnTo>
                    <a:pt x="1530" y="568"/>
                  </a:lnTo>
                  <a:lnTo>
                    <a:pt x="1536" y="580"/>
                  </a:lnTo>
                  <a:lnTo>
                    <a:pt x="1544" y="592"/>
                  </a:lnTo>
                  <a:lnTo>
                    <a:pt x="1554" y="604"/>
                  </a:lnTo>
                  <a:lnTo>
                    <a:pt x="1566" y="612"/>
                  </a:lnTo>
                  <a:lnTo>
                    <a:pt x="1578" y="622"/>
                  </a:lnTo>
                  <a:lnTo>
                    <a:pt x="1592" y="628"/>
                  </a:lnTo>
                  <a:lnTo>
                    <a:pt x="1606" y="634"/>
                  </a:lnTo>
                  <a:lnTo>
                    <a:pt x="1620" y="638"/>
                  </a:lnTo>
                  <a:lnTo>
                    <a:pt x="1620" y="638"/>
                  </a:lnTo>
                  <a:lnTo>
                    <a:pt x="1640" y="636"/>
                  </a:lnTo>
                  <a:lnTo>
                    <a:pt x="1656" y="630"/>
                  </a:lnTo>
                  <a:lnTo>
                    <a:pt x="1656" y="630"/>
                  </a:lnTo>
                  <a:lnTo>
                    <a:pt x="1670" y="636"/>
                  </a:lnTo>
                  <a:lnTo>
                    <a:pt x="1676" y="644"/>
                  </a:lnTo>
                  <a:lnTo>
                    <a:pt x="1680" y="652"/>
                  </a:lnTo>
                  <a:lnTo>
                    <a:pt x="1684" y="662"/>
                  </a:lnTo>
                  <a:lnTo>
                    <a:pt x="1684" y="662"/>
                  </a:lnTo>
                  <a:lnTo>
                    <a:pt x="1670" y="666"/>
                  </a:lnTo>
                  <a:lnTo>
                    <a:pt x="1658" y="668"/>
                  </a:lnTo>
                  <a:lnTo>
                    <a:pt x="1644" y="668"/>
                  </a:lnTo>
                  <a:lnTo>
                    <a:pt x="1632" y="668"/>
                  </a:lnTo>
                  <a:lnTo>
                    <a:pt x="1608" y="664"/>
                  </a:lnTo>
                  <a:lnTo>
                    <a:pt x="1594" y="664"/>
                  </a:lnTo>
                  <a:lnTo>
                    <a:pt x="1582" y="668"/>
                  </a:lnTo>
                  <a:lnTo>
                    <a:pt x="1582" y="668"/>
                  </a:lnTo>
                  <a:lnTo>
                    <a:pt x="1576" y="668"/>
                  </a:lnTo>
                  <a:lnTo>
                    <a:pt x="1572" y="668"/>
                  </a:lnTo>
                  <a:lnTo>
                    <a:pt x="1572" y="666"/>
                  </a:lnTo>
                  <a:lnTo>
                    <a:pt x="1572" y="666"/>
                  </a:lnTo>
                  <a:lnTo>
                    <a:pt x="1568" y="656"/>
                  </a:lnTo>
                  <a:lnTo>
                    <a:pt x="1568" y="656"/>
                  </a:lnTo>
                  <a:lnTo>
                    <a:pt x="1560" y="648"/>
                  </a:lnTo>
                  <a:lnTo>
                    <a:pt x="1552" y="642"/>
                  </a:lnTo>
                  <a:lnTo>
                    <a:pt x="1540" y="638"/>
                  </a:lnTo>
                  <a:lnTo>
                    <a:pt x="1530" y="636"/>
                  </a:lnTo>
                  <a:lnTo>
                    <a:pt x="1518" y="638"/>
                  </a:lnTo>
                  <a:lnTo>
                    <a:pt x="1506" y="640"/>
                  </a:lnTo>
                  <a:lnTo>
                    <a:pt x="1486" y="644"/>
                  </a:lnTo>
                  <a:lnTo>
                    <a:pt x="1486" y="644"/>
                  </a:lnTo>
                  <a:lnTo>
                    <a:pt x="1486" y="654"/>
                  </a:lnTo>
                  <a:lnTo>
                    <a:pt x="1488" y="662"/>
                  </a:lnTo>
                  <a:lnTo>
                    <a:pt x="1492" y="670"/>
                  </a:lnTo>
                  <a:lnTo>
                    <a:pt x="1498" y="676"/>
                  </a:lnTo>
                  <a:lnTo>
                    <a:pt x="1512" y="688"/>
                  </a:lnTo>
                  <a:lnTo>
                    <a:pt x="1528" y="696"/>
                  </a:lnTo>
                  <a:lnTo>
                    <a:pt x="1528" y="696"/>
                  </a:lnTo>
                  <a:lnTo>
                    <a:pt x="1546" y="702"/>
                  </a:lnTo>
                  <a:lnTo>
                    <a:pt x="1556" y="702"/>
                  </a:lnTo>
                  <a:lnTo>
                    <a:pt x="1562" y="700"/>
                  </a:lnTo>
                  <a:lnTo>
                    <a:pt x="1564" y="698"/>
                  </a:lnTo>
                  <a:lnTo>
                    <a:pt x="1576" y="688"/>
                  </a:lnTo>
                  <a:lnTo>
                    <a:pt x="1576" y="688"/>
                  </a:lnTo>
                  <a:lnTo>
                    <a:pt x="1580" y="702"/>
                  </a:lnTo>
                  <a:lnTo>
                    <a:pt x="1584" y="714"/>
                  </a:lnTo>
                  <a:lnTo>
                    <a:pt x="1590" y="722"/>
                  </a:lnTo>
                  <a:lnTo>
                    <a:pt x="1596" y="730"/>
                  </a:lnTo>
                  <a:lnTo>
                    <a:pt x="1610" y="740"/>
                  </a:lnTo>
                  <a:lnTo>
                    <a:pt x="1626" y="752"/>
                  </a:lnTo>
                  <a:lnTo>
                    <a:pt x="1626" y="752"/>
                  </a:lnTo>
                  <a:lnTo>
                    <a:pt x="1594" y="762"/>
                  </a:lnTo>
                  <a:lnTo>
                    <a:pt x="1580" y="766"/>
                  </a:lnTo>
                  <a:lnTo>
                    <a:pt x="1560" y="766"/>
                  </a:lnTo>
                  <a:lnTo>
                    <a:pt x="1560" y="766"/>
                  </a:lnTo>
                  <a:lnTo>
                    <a:pt x="1552" y="756"/>
                  </a:lnTo>
                  <a:lnTo>
                    <a:pt x="1542" y="746"/>
                  </a:lnTo>
                  <a:lnTo>
                    <a:pt x="1532" y="738"/>
                  </a:lnTo>
                  <a:lnTo>
                    <a:pt x="1522" y="730"/>
                  </a:lnTo>
                  <a:lnTo>
                    <a:pt x="1498" y="718"/>
                  </a:lnTo>
                  <a:lnTo>
                    <a:pt x="1474" y="708"/>
                  </a:lnTo>
                  <a:lnTo>
                    <a:pt x="1452" y="704"/>
                  </a:lnTo>
                  <a:lnTo>
                    <a:pt x="1434" y="702"/>
                  </a:lnTo>
                  <a:lnTo>
                    <a:pt x="1428" y="702"/>
                  </a:lnTo>
                  <a:lnTo>
                    <a:pt x="1422" y="704"/>
                  </a:lnTo>
                  <a:lnTo>
                    <a:pt x="1420" y="708"/>
                  </a:lnTo>
                  <a:lnTo>
                    <a:pt x="1420" y="712"/>
                  </a:lnTo>
                  <a:lnTo>
                    <a:pt x="1420" y="712"/>
                  </a:lnTo>
                  <a:lnTo>
                    <a:pt x="1424" y="722"/>
                  </a:lnTo>
                  <a:lnTo>
                    <a:pt x="1428" y="732"/>
                  </a:lnTo>
                  <a:lnTo>
                    <a:pt x="1434" y="740"/>
                  </a:lnTo>
                  <a:lnTo>
                    <a:pt x="1440" y="748"/>
                  </a:lnTo>
                  <a:lnTo>
                    <a:pt x="1456" y="760"/>
                  </a:lnTo>
                  <a:lnTo>
                    <a:pt x="1472" y="770"/>
                  </a:lnTo>
                  <a:lnTo>
                    <a:pt x="1488" y="776"/>
                  </a:lnTo>
                  <a:lnTo>
                    <a:pt x="1502" y="780"/>
                  </a:lnTo>
                  <a:lnTo>
                    <a:pt x="1514" y="784"/>
                  </a:lnTo>
                  <a:lnTo>
                    <a:pt x="1514" y="784"/>
                  </a:lnTo>
                  <a:lnTo>
                    <a:pt x="1508" y="786"/>
                  </a:lnTo>
                  <a:lnTo>
                    <a:pt x="1494" y="792"/>
                  </a:lnTo>
                  <a:lnTo>
                    <a:pt x="1488" y="798"/>
                  </a:lnTo>
                  <a:lnTo>
                    <a:pt x="1482" y="802"/>
                  </a:lnTo>
                  <a:lnTo>
                    <a:pt x="1480" y="806"/>
                  </a:lnTo>
                  <a:lnTo>
                    <a:pt x="1480" y="812"/>
                  </a:lnTo>
                  <a:lnTo>
                    <a:pt x="1480" y="812"/>
                  </a:lnTo>
                  <a:lnTo>
                    <a:pt x="1484" y="816"/>
                  </a:lnTo>
                  <a:lnTo>
                    <a:pt x="1492" y="822"/>
                  </a:lnTo>
                  <a:lnTo>
                    <a:pt x="1512" y="830"/>
                  </a:lnTo>
                  <a:lnTo>
                    <a:pt x="1522" y="836"/>
                  </a:lnTo>
                  <a:lnTo>
                    <a:pt x="1530" y="842"/>
                  </a:lnTo>
                  <a:lnTo>
                    <a:pt x="1534" y="848"/>
                  </a:lnTo>
                  <a:lnTo>
                    <a:pt x="1534" y="852"/>
                  </a:lnTo>
                  <a:lnTo>
                    <a:pt x="1534" y="854"/>
                  </a:lnTo>
                  <a:lnTo>
                    <a:pt x="1534" y="854"/>
                  </a:lnTo>
                  <a:lnTo>
                    <a:pt x="1514" y="848"/>
                  </a:lnTo>
                  <a:lnTo>
                    <a:pt x="1500" y="842"/>
                  </a:lnTo>
                  <a:lnTo>
                    <a:pt x="1490" y="842"/>
                  </a:lnTo>
                  <a:lnTo>
                    <a:pt x="1486" y="842"/>
                  </a:lnTo>
                  <a:lnTo>
                    <a:pt x="1484" y="844"/>
                  </a:lnTo>
                  <a:lnTo>
                    <a:pt x="1482" y="846"/>
                  </a:lnTo>
                  <a:lnTo>
                    <a:pt x="1482" y="850"/>
                  </a:lnTo>
                  <a:lnTo>
                    <a:pt x="1484" y="860"/>
                  </a:lnTo>
                  <a:lnTo>
                    <a:pt x="1492" y="872"/>
                  </a:lnTo>
                  <a:lnTo>
                    <a:pt x="1504" y="890"/>
                  </a:lnTo>
                  <a:lnTo>
                    <a:pt x="1504" y="890"/>
                  </a:lnTo>
                  <a:lnTo>
                    <a:pt x="1496" y="890"/>
                  </a:lnTo>
                  <a:lnTo>
                    <a:pt x="1490" y="888"/>
                  </a:lnTo>
                  <a:lnTo>
                    <a:pt x="1484" y="886"/>
                  </a:lnTo>
                  <a:lnTo>
                    <a:pt x="1478" y="882"/>
                  </a:lnTo>
                  <a:lnTo>
                    <a:pt x="1470" y="874"/>
                  </a:lnTo>
                  <a:lnTo>
                    <a:pt x="1464" y="864"/>
                  </a:lnTo>
                  <a:lnTo>
                    <a:pt x="1454" y="844"/>
                  </a:lnTo>
                  <a:lnTo>
                    <a:pt x="1446" y="834"/>
                  </a:lnTo>
                  <a:lnTo>
                    <a:pt x="1438" y="828"/>
                  </a:lnTo>
                  <a:lnTo>
                    <a:pt x="1438" y="828"/>
                  </a:lnTo>
                  <a:lnTo>
                    <a:pt x="1430" y="836"/>
                  </a:lnTo>
                  <a:lnTo>
                    <a:pt x="1426" y="844"/>
                  </a:lnTo>
                  <a:lnTo>
                    <a:pt x="1424" y="852"/>
                  </a:lnTo>
                  <a:lnTo>
                    <a:pt x="1424" y="860"/>
                  </a:lnTo>
                  <a:lnTo>
                    <a:pt x="1426" y="872"/>
                  </a:lnTo>
                  <a:lnTo>
                    <a:pt x="1428" y="878"/>
                  </a:lnTo>
                  <a:lnTo>
                    <a:pt x="1428" y="878"/>
                  </a:lnTo>
                  <a:lnTo>
                    <a:pt x="1418" y="866"/>
                  </a:lnTo>
                  <a:lnTo>
                    <a:pt x="1402" y="848"/>
                  </a:lnTo>
                  <a:lnTo>
                    <a:pt x="1392" y="838"/>
                  </a:lnTo>
                  <a:lnTo>
                    <a:pt x="1384" y="832"/>
                  </a:lnTo>
                  <a:lnTo>
                    <a:pt x="1374" y="828"/>
                  </a:lnTo>
                  <a:lnTo>
                    <a:pt x="1366" y="828"/>
                  </a:lnTo>
                  <a:lnTo>
                    <a:pt x="1366" y="828"/>
                  </a:lnTo>
                  <a:lnTo>
                    <a:pt x="1362" y="830"/>
                  </a:lnTo>
                  <a:lnTo>
                    <a:pt x="1362" y="836"/>
                  </a:lnTo>
                  <a:lnTo>
                    <a:pt x="1360" y="848"/>
                  </a:lnTo>
                  <a:lnTo>
                    <a:pt x="1362" y="856"/>
                  </a:lnTo>
                  <a:lnTo>
                    <a:pt x="1366" y="862"/>
                  </a:lnTo>
                  <a:lnTo>
                    <a:pt x="1370" y="870"/>
                  </a:lnTo>
                  <a:lnTo>
                    <a:pt x="1376" y="876"/>
                  </a:lnTo>
                  <a:lnTo>
                    <a:pt x="1376" y="876"/>
                  </a:lnTo>
                  <a:lnTo>
                    <a:pt x="1358" y="880"/>
                  </a:lnTo>
                  <a:lnTo>
                    <a:pt x="1338" y="882"/>
                  </a:lnTo>
                  <a:lnTo>
                    <a:pt x="1328" y="886"/>
                  </a:lnTo>
                  <a:lnTo>
                    <a:pt x="1320" y="890"/>
                  </a:lnTo>
                  <a:lnTo>
                    <a:pt x="1314" y="896"/>
                  </a:lnTo>
                  <a:lnTo>
                    <a:pt x="1310" y="904"/>
                  </a:lnTo>
                  <a:lnTo>
                    <a:pt x="1310" y="904"/>
                  </a:lnTo>
                  <a:lnTo>
                    <a:pt x="1324" y="912"/>
                  </a:lnTo>
                  <a:lnTo>
                    <a:pt x="1340" y="920"/>
                  </a:lnTo>
                  <a:lnTo>
                    <a:pt x="1354" y="924"/>
                  </a:lnTo>
                  <a:lnTo>
                    <a:pt x="1370" y="928"/>
                  </a:lnTo>
                  <a:lnTo>
                    <a:pt x="1388" y="928"/>
                  </a:lnTo>
                  <a:lnTo>
                    <a:pt x="1406" y="928"/>
                  </a:lnTo>
                  <a:lnTo>
                    <a:pt x="1446" y="924"/>
                  </a:lnTo>
                  <a:lnTo>
                    <a:pt x="1446" y="924"/>
                  </a:lnTo>
                  <a:lnTo>
                    <a:pt x="1454" y="924"/>
                  </a:lnTo>
                  <a:lnTo>
                    <a:pt x="1468" y="920"/>
                  </a:lnTo>
                  <a:lnTo>
                    <a:pt x="1468" y="920"/>
                  </a:lnTo>
                  <a:lnTo>
                    <a:pt x="1472" y="920"/>
                  </a:lnTo>
                  <a:lnTo>
                    <a:pt x="1478" y="920"/>
                  </a:lnTo>
                  <a:lnTo>
                    <a:pt x="1486" y="924"/>
                  </a:lnTo>
                  <a:lnTo>
                    <a:pt x="1496" y="932"/>
                  </a:lnTo>
                  <a:lnTo>
                    <a:pt x="1496" y="932"/>
                  </a:lnTo>
                  <a:lnTo>
                    <a:pt x="1486" y="934"/>
                  </a:lnTo>
                  <a:lnTo>
                    <a:pt x="1480" y="938"/>
                  </a:lnTo>
                  <a:lnTo>
                    <a:pt x="1470" y="944"/>
                  </a:lnTo>
                  <a:lnTo>
                    <a:pt x="1454" y="952"/>
                  </a:lnTo>
                  <a:lnTo>
                    <a:pt x="1440" y="956"/>
                  </a:lnTo>
                  <a:lnTo>
                    <a:pt x="1422" y="960"/>
                  </a:lnTo>
                  <a:lnTo>
                    <a:pt x="1422" y="960"/>
                  </a:lnTo>
                  <a:lnTo>
                    <a:pt x="1396" y="974"/>
                  </a:lnTo>
                  <a:lnTo>
                    <a:pt x="1386" y="982"/>
                  </a:lnTo>
                  <a:lnTo>
                    <a:pt x="1376" y="992"/>
                  </a:lnTo>
                  <a:lnTo>
                    <a:pt x="1368" y="1002"/>
                  </a:lnTo>
                  <a:lnTo>
                    <a:pt x="1362" y="1012"/>
                  </a:lnTo>
                  <a:lnTo>
                    <a:pt x="1358" y="1024"/>
                  </a:lnTo>
                  <a:lnTo>
                    <a:pt x="1356" y="1038"/>
                  </a:lnTo>
                  <a:lnTo>
                    <a:pt x="1356" y="1038"/>
                  </a:lnTo>
                  <a:lnTo>
                    <a:pt x="1374" y="1046"/>
                  </a:lnTo>
                  <a:lnTo>
                    <a:pt x="1384" y="1048"/>
                  </a:lnTo>
                  <a:lnTo>
                    <a:pt x="1392" y="1050"/>
                  </a:lnTo>
                  <a:lnTo>
                    <a:pt x="1400" y="1050"/>
                  </a:lnTo>
                  <a:lnTo>
                    <a:pt x="1410" y="1048"/>
                  </a:lnTo>
                  <a:lnTo>
                    <a:pt x="1416" y="1044"/>
                  </a:lnTo>
                  <a:lnTo>
                    <a:pt x="1422" y="1038"/>
                  </a:lnTo>
                  <a:lnTo>
                    <a:pt x="1422" y="1038"/>
                  </a:lnTo>
                  <a:lnTo>
                    <a:pt x="1430" y="1028"/>
                  </a:lnTo>
                  <a:lnTo>
                    <a:pt x="1436" y="1022"/>
                  </a:lnTo>
                  <a:lnTo>
                    <a:pt x="1440" y="1020"/>
                  </a:lnTo>
                  <a:lnTo>
                    <a:pt x="1444" y="1020"/>
                  </a:lnTo>
                  <a:lnTo>
                    <a:pt x="1448" y="1026"/>
                  </a:lnTo>
                  <a:lnTo>
                    <a:pt x="1452" y="1028"/>
                  </a:lnTo>
                  <a:lnTo>
                    <a:pt x="1458" y="1030"/>
                  </a:lnTo>
                  <a:lnTo>
                    <a:pt x="1478" y="1036"/>
                  </a:lnTo>
                  <a:lnTo>
                    <a:pt x="1478" y="1036"/>
                  </a:lnTo>
                  <a:lnTo>
                    <a:pt x="1474" y="1042"/>
                  </a:lnTo>
                  <a:lnTo>
                    <a:pt x="1468" y="1048"/>
                  </a:lnTo>
                  <a:lnTo>
                    <a:pt x="1454" y="1058"/>
                  </a:lnTo>
                  <a:lnTo>
                    <a:pt x="1438" y="1066"/>
                  </a:lnTo>
                  <a:lnTo>
                    <a:pt x="1422" y="1072"/>
                  </a:lnTo>
                  <a:lnTo>
                    <a:pt x="1408" y="1078"/>
                  </a:lnTo>
                  <a:lnTo>
                    <a:pt x="1396" y="1084"/>
                  </a:lnTo>
                  <a:lnTo>
                    <a:pt x="1392" y="1088"/>
                  </a:lnTo>
                  <a:lnTo>
                    <a:pt x="1390" y="1092"/>
                  </a:lnTo>
                  <a:lnTo>
                    <a:pt x="1390" y="1096"/>
                  </a:lnTo>
                  <a:lnTo>
                    <a:pt x="1392" y="1100"/>
                  </a:lnTo>
                  <a:lnTo>
                    <a:pt x="1392" y="1100"/>
                  </a:lnTo>
                  <a:lnTo>
                    <a:pt x="1406" y="1120"/>
                  </a:lnTo>
                  <a:lnTo>
                    <a:pt x="1420" y="1138"/>
                  </a:lnTo>
                  <a:lnTo>
                    <a:pt x="1436" y="1156"/>
                  </a:lnTo>
                  <a:lnTo>
                    <a:pt x="1436" y="1156"/>
                  </a:lnTo>
                  <a:lnTo>
                    <a:pt x="1426" y="1150"/>
                  </a:lnTo>
                  <a:lnTo>
                    <a:pt x="1402" y="1142"/>
                  </a:lnTo>
                  <a:lnTo>
                    <a:pt x="1388" y="1140"/>
                  </a:lnTo>
                  <a:lnTo>
                    <a:pt x="1376" y="1138"/>
                  </a:lnTo>
                  <a:lnTo>
                    <a:pt x="1364" y="1140"/>
                  </a:lnTo>
                  <a:lnTo>
                    <a:pt x="1360" y="1142"/>
                  </a:lnTo>
                  <a:lnTo>
                    <a:pt x="1356" y="1146"/>
                  </a:lnTo>
                  <a:lnTo>
                    <a:pt x="1356" y="1146"/>
                  </a:lnTo>
                  <a:lnTo>
                    <a:pt x="1354" y="1150"/>
                  </a:lnTo>
                  <a:lnTo>
                    <a:pt x="1352" y="1154"/>
                  </a:lnTo>
                  <a:lnTo>
                    <a:pt x="1354" y="1164"/>
                  </a:lnTo>
                  <a:lnTo>
                    <a:pt x="1358" y="1174"/>
                  </a:lnTo>
                  <a:lnTo>
                    <a:pt x="1368" y="1182"/>
                  </a:lnTo>
                  <a:lnTo>
                    <a:pt x="1382" y="1192"/>
                  </a:lnTo>
                  <a:lnTo>
                    <a:pt x="1398" y="1200"/>
                  </a:lnTo>
                  <a:lnTo>
                    <a:pt x="1418" y="1208"/>
                  </a:lnTo>
                  <a:lnTo>
                    <a:pt x="1440" y="1214"/>
                  </a:lnTo>
                  <a:lnTo>
                    <a:pt x="1440" y="1214"/>
                  </a:lnTo>
                  <a:lnTo>
                    <a:pt x="1430" y="1218"/>
                  </a:lnTo>
                  <a:lnTo>
                    <a:pt x="1416" y="1220"/>
                  </a:lnTo>
                  <a:lnTo>
                    <a:pt x="1402" y="1222"/>
                  </a:lnTo>
                  <a:lnTo>
                    <a:pt x="1388" y="1226"/>
                  </a:lnTo>
                  <a:lnTo>
                    <a:pt x="1378" y="1230"/>
                  </a:lnTo>
                  <a:lnTo>
                    <a:pt x="1376" y="1232"/>
                  </a:lnTo>
                  <a:lnTo>
                    <a:pt x="1374" y="1236"/>
                  </a:lnTo>
                  <a:lnTo>
                    <a:pt x="1374" y="1242"/>
                  </a:lnTo>
                  <a:lnTo>
                    <a:pt x="1376" y="1248"/>
                  </a:lnTo>
                  <a:lnTo>
                    <a:pt x="1380" y="1254"/>
                  </a:lnTo>
                  <a:lnTo>
                    <a:pt x="1388" y="1262"/>
                  </a:lnTo>
                  <a:lnTo>
                    <a:pt x="1388" y="1262"/>
                  </a:lnTo>
                  <a:lnTo>
                    <a:pt x="1370" y="1272"/>
                  </a:lnTo>
                  <a:lnTo>
                    <a:pt x="1360" y="1278"/>
                  </a:lnTo>
                  <a:lnTo>
                    <a:pt x="1354" y="1286"/>
                  </a:lnTo>
                  <a:lnTo>
                    <a:pt x="1354" y="1288"/>
                  </a:lnTo>
                  <a:lnTo>
                    <a:pt x="1354" y="1290"/>
                  </a:lnTo>
                  <a:lnTo>
                    <a:pt x="1360" y="1294"/>
                  </a:lnTo>
                  <a:lnTo>
                    <a:pt x="1368" y="1294"/>
                  </a:lnTo>
                  <a:lnTo>
                    <a:pt x="1380" y="1294"/>
                  </a:lnTo>
                  <a:lnTo>
                    <a:pt x="1396" y="1290"/>
                  </a:lnTo>
                  <a:lnTo>
                    <a:pt x="1418" y="1294"/>
                  </a:lnTo>
                  <a:lnTo>
                    <a:pt x="1418" y="1294"/>
                  </a:lnTo>
                  <a:lnTo>
                    <a:pt x="1386" y="1312"/>
                  </a:lnTo>
                  <a:lnTo>
                    <a:pt x="1378" y="1318"/>
                  </a:lnTo>
                  <a:lnTo>
                    <a:pt x="1372" y="1324"/>
                  </a:lnTo>
                  <a:lnTo>
                    <a:pt x="1368" y="1330"/>
                  </a:lnTo>
                  <a:lnTo>
                    <a:pt x="1368" y="1336"/>
                  </a:lnTo>
                  <a:lnTo>
                    <a:pt x="1368" y="1336"/>
                  </a:lnTo>
                  <a:lnTo>
                    <a:pt x="1368" y="1338"/>
                  </a:lnTo>
                  <a:lnTo>
                    <a:pt x="1370" y="1340"/>
                  </a:lnTo>
                  <a:lnTo>
                    <a:pt x="1376" y="1342"/>
                  </a:lnTo>
                  <a:lnTo>
                    <a:pt x="1384" y="1342"/>
                  </a:lnTo>
                  <a:lnTo>
                    <a:pt x="1392" y="1342"/>
                  </a:lnTo>
                  <a:lnTo>
                    <a:pt x="1410" y="1340"/>
                  </a:lnTo>
                  <a:lnTo>
                    <a:pt x="1418" y="1340"/>
                  </a:lnTo>
                  <a:lnTo>
                    <a:pt x="1422" y="1344"/>
                  </a:lnTo>
                  <a:lnTo>
                    <a:pt x="1422" y="1344"/>
                  </a:lnTo>
                  <a:lnTo>
                    <a:pt x="1422" y="1352"/>
                  </a:lnTo>
                  <a:lnTo>
                    <a:pt x="1420" y="1358"/>
                  </a:lnTo>
                  <a:lnTo>
                    <a:pt x="1416" y="1364"/>
                  </a:lnTo>
                  <a:lnTo>
                    <a:pt x="1412" y="1368"/>
                  </a:lnTo>
                  <a:lnTo>
                    <a:pt x="1404" y="1374"/>
                  </a:lnTo>
                  <a:lnTo>
                    <a:pt x="1398" y="1380"/>
                  </a:lnTo>
                  <a:lnTo>
                    <a:pt x="1398" y="1380"/>
                  </a:lnTo>
                  <a:lnTo>
                    <a:pt x="1404" y="1382"/>
                  </a:lnTo>
                  <a:lnTo>
                    <a:pt x="1410" y="1384"/>
                  </a:lnTo>
                  <a:lnTo>
                    <a:pt x="1420" y="1384"/>
                  </a:lnTo>
                  <a:lnTo>
                    <a:pt x="1430" y="1382"/>
                  </a:lnTo>
                  <a:lnTo>
                    <a:pt x="1438" y="1376"/>
                  </a:lnTo>
                  <a:lnTo>
                    <a:pt x="1448" y="1372"/>
                  </a:lnTo>
                  <a:lnTo>
                    <a:pt x="1458" y="1370"/>
                  </a:lnTo>
                  <a:lnTo>
                    <a:pt x="1466" y="1372"/>
                  </a:lnTo>
                  <a:lnTo>
                    <a:pt x="1472" y="1376"/>
                  </a:lnTo>
                  <a:lnTo>
                    <a:pt x="1478" y="1380"/>
                  </a:lnTo>
                  <a:lnTo>
                    <a:pt x="1478" y="1380"/>
                  </a:lnTo>
                  <a:lnTo>
                    <a:pt x="1472" y="1386"/>
                  </a:lnTo>
                  <a:lnTo>
                    <a:pt x="1464" y="1392"/>
                  </a:lnTo>
                  <a:lnTo>
                    <a:pt x="1446" y="1400"/>
                  </a:lnTo>
                  <a:lnTo>
                    <a:pt x="1438" y="1404"/>
                  </a:lnTo>
                  <a:lnTo>
                    <a:pt x="1432" y="1410"/>
                  </a:lnTo>
                  <a:lnTo>
                    <a:pt x="1428" y="1418"/>
                  </a:lnTo>
                  <a:lnTo>
                    <a:pt x="1430" y="1428"/>
                  </a:lnTo>
                  <a:lnTo>
                    <a:pt x="1430" y="1428"/>
                  </a:lnTo>
                  <a:lnTo>
                    <a:pt x="1436" y="1432"/>
                  </a:lnTo>
                  <a:lnTo>
                    <a:pt x="1444" y="1434"/>
                  </a:lnTo>
                  <a:lnTo>
                    <a:pt x="1462" y="1438"/>
                  </a:lnTo>
                  <a:lnTo>
                    <a:pt x="1478" y="1442"/>
                  </a:lnTo>
                  <a:lnTo>
                    <a:pt x="1486" y="1444"/>
                  </a:lnTo>
                  <a:lnTo>
                    <a:pt x="1494" y="1448"/>
                  </a:lnTo>
                  <a:lnTo>
                    <a:pt x="1494" y="1448"/>
                  </a:lnTo>
                  <a:lnTo>
                    <a:pt x="1490" y="1454"/>
                  </a:lnTo>
                  <a:lnTo>
                    <a:pt x="1484" y="1472"/>
                  </a:lnTo>
                  <a:lnTo>
                    <a:pt x="1478" y="1488"/>
                  </a:lnTo>
                  <a:lnTo>
                    <a:pt x="1480" y="1494"/>
                  </a:lnTo>
                  <a:lnTo>
                    <a:pt x="1482" y="1498"/>
                  </a:lnTo>
                  <a:lnTo>
                    <a:pt x="1482" y="1498"/>
                  </a:lnTo>
                  <a:lnTo>
                    <a:pt x="1492" y="1502"/>
                  </a:lnTo>
                  <a:lnTo>
                    <a:pt x="1500" y="1500"/>
                  </a:lnTo>
                  <a:lnTo>
                    <a:pt x="1510" y="1496"/>
                  </a:lnTo>
                  <a:lnTo>
                    <a:pt x="1518" y="1490"/>
                  </a:lnTo>
                  <a:lnTo>
                    <a:pt x="1532" y="1476"/>
                  </a:lnTo>
                  <a:lnTo>
                    <a:pt x="1536" y="1472"/>
                  </a:lnTo>
                  <a:lnTo>
                    <a:pt x="1540" y="1468"/>
                  </a:lnTo>
                  <a:lnTo>
                    <a:pt x="1540" y="1468"/>
                  </a:lnTo>
                  <a:lnTo>
                    <a:pt x="1540" y="1486"/>
                  </a:lnTo>
                  <a:lnTo>
                    <a:pt x="1544" y="1496"/>
                  </a:lnTo>
                  <a:lnTo>
                    <a:pt x="1548" y="1504"/>
                  </a:lnTo>
                  <a:lnTo>
                    <a:pt x="1554" y="1510"/>
                  </a:lnTo>
                  <a:lnTo>
                    <a:pt x="1560" y="1514"/>
                  </a:lnTo>
                  <a:lnTo>
                    <a:pt x="1566" y="1520"/>
                  </a:lnTo>
                  <a:lnTo>
                    <a:pt x="1568" y="1528"/>
                  </a:lnTo>
                  <a:lnTo>
                    <a:pt x="1564" y="1538"/>
                  </a:lnTo>
                  <a:lnTo>
                    <a:pt x="1564" y="1538"/>
                  </a:lnTo>
                  <a:lnTo>
                    <a:pt x="1564" y="1554"/>
                  </a:lnTo>
                  <a:lnTo>
                    <a:pt x="1566" y="1570"/>
                  </a:lnTo>
                  <a:lnTo>
                    <a:pt x="1568" y="1576"/>
                  </a:lnTo>
                  <a:lnTo>
                    <a:pt x="1572" y="1584"/>
                  </a:lnTo>
                  <a:lnTo>
                    <a:pt x="1576" y="1588"/>
                  </a:lnTo>
                  <a:lnTo>
                    <a:pt x="1582" y="1594"/>
                  </a:lnTo>
                  <a:lnTo>
                    <a:pt x="1582" y="1594"/>
                  </a:lnTo>
                  <a:lnTo>
                    <a:pt x="1596" y="1588"/>
                  </a:lnTo>
                  <a:lnTo>
                    <a:pt x="1606" y="1580"/>
                  </a:lnTo>
                  <a:lnTo>
                    <a:pt x="1614" y="1572"/>
                  </a:lnTo>
                  <a:lnTo>
                    <a:pt x="1620" y="1560"/>
                  </a:lnTo>
                  <a:lnTo>
                    <a:pt x="1622" y="1548"/>
                  </a:lnTo>
                  <a:lnTo>
                    <a:pt x="1624" y="1534"/>
                  </a:lnTo>
                  <a:lnTo>
                    <a:pt x="1626" y="1502"/>
                  </a:lnTo>
                  <a:lnTo>
                    <a:pt x="1626" y="1502"/>
                  </a:lnTo>
                  <a:lnTo>
                    <a:pt x="1626" y="1500"/>
                  </a:lnTo>
                  <a:lnTo>
                    <a:pt x="1628" y="1498"/>
                  </a:lnTo>
                  <a:lnTo>
                    <a:pt x="1632" y="1496"/>
                  </a:lnTo>
                  <a:lnTo>
                    <a:pt x="1640" y="1498"/>
                  </a:lnTo>
                  <a:lnTo>
                    <a:pt x="1648" y="1500"/>
                  </a:lnTo>
                  <a:lnTo>
                    <a:pt x="1664" y="1508"/>
                  </a:lnTo>
                  <a:lnTo>
                    <a:pt x="1672" y="1512"/>
                  </a:lnTo>
                  <a:lnTo>
                    <a:pt x="1672" y="1512"/>
                  </a:lnTo>
                  <a:lnTo>
                    <a:pt x="1676" y="1516"/>
                  </a:lnTo>
                  <a:lnTo>
                    <a:pt x="1678" y="1520"/>
                  </a:lnTo>
                  <a:lnTo>
                    <a:pt x="1678" y="1526"/>
                  </a:lnTo>
                  <a:lnTo>
                    <a:pt x="1676" y="1530"/>
                  </a:lnTo>
                  <a:lnTo>
                    <a:pt x="1670" y="1538"/>
                  </a:lnTo>
                  <a:lnTo>
                    <a:pt x="1662" y="1548"/>
                  </a:lnTo>
                  <a:lnTo>
                    <a:pt x="1652" y="1558"/>
                  </a:lnTo>
                  <a:lnTo>
                    <a:pt x="1644" y="1570"/>
                  </a:lnTo>
                  <a:lnTo>
                    <a:pt x="1642" y="1578"/>
                  </a:lnTo>
                  <a:lnTo>
                    <a:pt x="1642" y="1584"/>
                  </a:lnTo>
                  <a:lnTo>
                    <a:pt x="1644" y="1592"/>
                  </a:lnTo>
                  <a:lnTo>
                    <a:pt x="1646" y="1602"/>
                  </a:lnTo>
                  <a:lnTo>
                    <a:pt x="1646" y="1602"/>
                  </a:lnTo>
                  <a:lnTo>
                    <a:pt x="1658" y="1602"/>
                  </a:lnTo>
                  <a:lnTo>
                    <a:pt x="1668" y="1602"/>
                  </a:lnTo>
                  <a:lnTo>
                    <a:pt x="1676" y="1600"/>
                  </a:lnTo>
                  <a:lnTo>
                    <a:pt x="1684" y="1598"/>
                  </a:lnTo>
                  <a:lnTo>
                    <a:pt x="1698" y="1590"/>
                  </a:lnTo>
                  <a:lnTo>
                    <a:pt x="1710" y="1580"/>
                  </a:lnTo>
                  <a:lnTo>
                    <a:pt x="1720" y="1570"/>
                  </a:lnTo>
                  <a:lnTo>
                    <a:pt x="1732" y="1560"/>
                  </a:lnTo>
                  <a:lnTo>
                    <a:pt x="1746" y="1550"/>
                  </a:lnTo>
                  <a:lnTo>
                    <a:pt x="1754" y="1548"/>
                  </a:lnTo>
                  <a:lnTo>
                    <a:pt x="1764" y="1544"/>
                  </a:lnTo>
                  <a:lnTo>
                    <a:pt x="1764" y="1544"/>
                  </a:lnTo>
                  <a:lnTo>
                    <a:pt x="1770" y="1552"/>
                  </a:lnTo>
                  <a:lnTo>
                    <a:pt x="1772" y="1558"/>
                  </a:lnTo>
                  <a:lnTo>
                    <a:pt x="1770" y="1566"/>
                  </a:lnTo>
                  <a:lnTo>
                    <a:pt x="1766" y="1574"/>
                  </a:lnTo>
                  <a:lnTo>
                    <a:pt x="1756" y="1590"/>
                  </a:lnTo>
                  <a:lnTo>
                    <a:pt x="1746" y="1606"/>
                  </a:lnTo>
                  <a:lnTo>
                    <a:pt x="1746" y="1606"/>
                  </a:lnTo>
                  <a:lnTo>
                    <a:pt x="1734" y="1610"/>
                  </a:lnTo>
                  <a:lnTo>
                    <a:pt x="1720" y="1614"/>
                  </a:lnTo>
                  <a:lnTo>
                    <a:pt x="1694" y="1618"/>
                  </a:lnTo>
                  <a:lnTo>
                    <a:pt x="1680" y="1624"/>
                  </a:lnTo>
                  <a:lnTo>
                    <a:pt x="1666" y="1632"/>
                  </a:lnTo>
                  <a:lnTo>
                    <a:pt x="1654" y="1646"/>
                  </a:lnTo>
                  <a:lnTo>
                    <a:pt x="1642" y="1666"/>
                  </a:lnTo>
                  <a:lnTo>
                    <a:pt x="1642" y="1666"/>
                  </a:lnTo>
                  <a:lnTo>
                    <a:pt x="1658" y="1670"/>
                  </a:lnTo>
                  <a:lnTo>
                    <a:pt x="1672" y="1674"/>
                  </a:lnTo>
                  <a:lnTo>
                    <a:pt x="1684" y="1674"/>
                  </a:lnTo>
                  <a:lnTo>
                    <a:pt x="1694" y="1674"/>
                  </a:lnTo>
                  <a:lnTo>
                    <a:pt x="1704" y="1670"/>
                  </a:lnTo>
                  <a:lnTo>
                    <a:pt x="1710" y="1668"/>
                  </a:lnTo>
                  <a:lnTo>
                    <a:pt x="1724" y="1660"/>
                  </a:lnTo>
                  <a:lnTo>
                    <a:pt x="1724" y="1660"/>
                  </a:lnTo>
                  <a:lnTo>
                    <a:pt x="1732" y="1654"/>
                  </a:lnTo>
                  <a:lnTo>
                    <a:pt x="1736" y="1648"/>
                  </a:lnTo>
                  <a:lnTo>
                    <a:pt x="1742" y="1644"/>
                  </a:lnTo>
                  <a:lnTo>
                    <a:pt x="1748" y="1642"/>
                  </a:lnTo>
                  <a:lnTo>
                    <a:pt x="1748" y="1642"/>
                  </a:lnTo>
                  <a:lnTo>
                    <a:pt x="1748" y="1656"/>
                  </a:lnTo>
                  <a:lnTo>
                    <a:pt x="1748" y="1674"/>
                  </a:lnTo>
                  <a:lnTo>
                    <a:pt x="1750" y="1682"/>
                  </a:lnTo>
                  <a:lnTo>
                    <a:pt x="1752" y="1688"/>
                  </a:lnTo>
                  <a:lnTo>
                    <a:pt x="1756" y="1694"/>
                  </a:lnTo>
                  <a:lnTo>
                    <a:pt x="1760" y="1698"/>
                  </a:lnTo>
                  <a:lnTo>
                    <a:pt x="1760" y="1698"/>
                  </a:lnTo>
                  <a:lnTo>
                    <a:pt x="1770" y="1696"/>
                  </a:lnTo>
                  <a:lnTo>
                    <a:pt x="1776" y="1694"/>
                  </a:lnTo>
                  <a:lnTo>
                    <a:pt x="1790" y="1684"/>
                  </a:lnTo>
                  <a:lnTo>
                    <a:pt x="1790" y="1684"/>
                  </a:lnTo>
                  <a:lnTo>
                    <a:pt x="1792" y="1690"/>
                  </a:lnTo>
                  <a:lnTo>
                    <a:pt x="1792" y="1696"/>
                  </a:lnTo>
                  <a:lnTo>
                    <a:pt x="1786" y="1714"/>
                  </a:lnTo>
                  <a:lnTo>
                    <a:pt x="1784" y="1722"/>
                  </a:lnTo>
                  <a:lnTo>
                    <a:pt x="1782" y="1730"/>
                  </a:lnTo>
                  <a:lnTo>
                    <a:pt x="1784" y="1738"/>
                  </a:lnTo>
                  <a:lnTo>
                    <a:pt x="1788" y="1744"/>
                  </a:lnTo>
                  <a:lnTo>
                    <a:pt x="1788" y="1744"/>
                  </a:lnTo>
                  <a:lnTo>
                    <a:pt x="1796" y="1742"/>
                  </a:lnTo>
                  <a:lnTo>
                    <a:pt x="1800" y="1740"/>
                  </a:lnTo>
                  <a:lnTo>
                    <a:pt x="1808" y="1732"/>
                  </a:lnTo>
                  <a:lnTo>
                    <a:pt x="1812" y="1726"/>
                  </a:lnTo>
                  <a:lnTo>
                    <a:pt x="1814" y="1724"/>
                  </a:lnTo>
                  <a:lnTo>
                    <a:pt x="1814" y="1724"/>
                  </a:lnTo>
                  <a:lnTo>
                    <a:pt x="1822" y="1732"/>
                  </a:lnTo>
                  <a:lnTo>
                    <a:pt x="1832" y="1738"/>
                  </a:lnTo>
                  <a:lnTo>
                    <a:pt x="1840" y="1738"/>
                  </a:lnTo>
                  <a:lnTo>
                    <a:pt x="1850" y="1736"/>
                  </a:lnTo>
                  <a:lnTo>
                    <a:pt x="1850" y="1736"/>
                  </a:lnTo>
                  <a:lnTo>
                    <a:pt x="1854" y="1720"/>
                  </a:lnTo>
                  <a:lnTo>
                    <a:pt x="1854" y="1702"/>
                  </a:lnTo>
                  <a:lnTo>
                    <a:pt x="1852" y="1692"/>
                  </a:lnTo>
                  <a:lnTo>
                    <a:pt x="1848" y="1682"/>
                  </a:lnTo>
                  <a:lnTo>
                    <a:pt x="1844" y="1676"/>
                  </a:lnTo>
                  <a:lnTo>
                    <a:pt x="1836" y="1670"/>
                  </a:lnTo>
                  <a:lnTo>
                    <a:pt x="1836" y="1670"/>
                  </a:lnTo>
                  <a:lnTo>
                    <a:pt x="1842" y="1666"/>
                  </a:lnTo>
                  <a:lnTo>
                    <a:pt x="1846" y="1666"/>
                  </a:lnTo>
                  <a:lnTo>
                    <a:pt x="1858" y="1670"/>
                  </a:lnTo>
                  <a:lnTo>
                    <a:pt x="1872" y="1674"/>
                  </a:lnTo>
                  <a:lnTo>
                    <a:pt x="1878" y="1674"/>
                  </a:lnTo>
                  <a:lnTo>
                    <a:pt x="1882" y="1672"/>
                  </a:lnTo>
                  <a:lnTo>
                    <a:pt x="1882" y="1672"/>
                  </a:lnTo>
                  <a:lnTo>
                    <a:pt x="1884" y="1676"/>
                  </a:lnTo>
                  <a:lnTo>
                    <a:pt x="1886" y="1682"/>
                  </a:lnTo>
                  <a:lnTo>
                    <a:pt x="1886" y="1694"/>
                  </a:lnTo>
                  <a:lnTo>
                    <a:pt x="1884" y="1706"/>
                  </a:lnTo>
                  <a:lnTo>
                    <a:pt x="1880" y="1718"/>
                  </a:lnTo>
                  <a:lnTo>
                    <a:pt x="1878" y="1732"/>
                  </a:lnTo>
                  <a:lnTo>
                    <a:pt x="1878" y="1744"/>
                  </a:lnTo>
                  <a:lnTo>
                    <a:pt x="1878" y="1748"/>
                  </a:lnTo>
                  <a:lnTo>
                    <a:pt x="1880" y="1754"/>
                  </a:lnTo>
                  <a:lnTo>
                    <a:pt x="1884" y="1758"/>
                  </a:lnTo>
                  <a:lnTo>
                    <a:pt x="1890" y="1762"/>
                  </a:lnTo>
                  <a:lnTo>
                    <a:pt x="1890" y="1762"/>
                  </a:lnTo>
                  <a:lnTo>
                    <a:pt x="1900" y="1760"/>
                  </a:lnTo>
                  <a:lnTo>
                    <a:pt x="1908" y="1756"/>
                  </a:lnTo>
                  <a:lnTo>
                    <a:pt x="1916" y="1748"/>
                  </a:lnTo>
                  <a:lnTo>
                    <a:pt x="1922" y="1742"/>
                  </a:lnTo>
                  <a:lnTo>
                    <a:pt x="1934" y="1726"/>
                  </a:lnTo>
                  <a:lnTo>
                    <a:pt x="1942" y="1720"/>
                  </a:lnTo>
                  <a:lnTo>
                    <a:pt x="1952" y="1714"/>
                  </a:lnTo>
                  <a:lnTo>
                    <a:pt x="1952" y="1714"/>
                  </a:lnTo>
                  <a:lnTo>
                    <a:pt x="1952" y="1726"/>
                  </a:lnTo>
                  <a:lnTo>
                    <a:pt x="1954" y="1736"/>
                  </a:lnTo>
                  <a:lnTo>
                    <a:pt x="1960" y="1758"/>
                  </a:lnTo>
                  <a:lnTo>
                    <a:pt x="1962" y="1766"/>
                  </a:lnTo>
                  <a:lnTo>
                    <a:pt x="1958" y="1776"/>
                  </a:lnTo>
                  <a:lnTo>
                    <a:pt x="1950" y="1786"/>
                  </a:lnTo>
                  <a:lnTo>
                    <a:pt x="1936" y="1794"/>
                  </a:lnTo>
                  <a:lnTo>
                    <a:pt x="1936" y="1794"/>
                  </a:lnTo>
                  <a:lnTo>
                    <a:pt x="1936" y="1800"/>
                  </a:lnTo>
                  <a:lnTo>
                    <a:pt x="1938" y="1804"/>
                  </a:lnTo>
                  <a:lnTo>
                    <a:pt x="1944" y="1812"/>
                  </a:lnTo>
                  <a:lnTo>
                    <a:pt x="1954" y="1818"/>
                  </a:lnTo>
                  <a:lnTo>
                    <a:pt x="1962" y="1824"/>
                  </a:lnTo>
                  <a:lnTo>
                    <a:pt x="1970" y="1830"/>
                  </a:lnTo>
                  <a:lnTo>
                    <a:pt x="1972" y="1834"/>
                  </a:lnTo>
                  <a:lnTo>
                    <a:pt x="1974" y="1838"/>
                  </a:lnTo>
                  <a:lnTo>
                    <a:pt x="1974" y="1842"/>
                  </a:lnTo>
                  <a:lnTo>
                    <a:pt x="1974" y="1848"/>
                  </a:lnTo>
                  <a:lnTo>
                    <a:pt x="1972" y="1856"/>
                  </a:lnTo>
                  <a:lnTo>
                    <a:pt x="1966" y="1864"/>
                  </a:lnTo>
                  <a:lnTo>
                    <a:pt x="1966" y="1864"/>
                  </a:lnTo>
                  <a:lnTo>
                    <a:pt x="1972" y="1868"/>
                  </a:lnTo>
                  <a:lnTo>
                    <a:pt x="1976" y="1872"/>
                  </a:lnTo>
                  <a:lnTo>
                    <a:pt x="1980" y="1874"/>
                  </a:lnTo>
                  <a:lnTo>
                    <a:pt x="1986" y="1874"/>
                  </a:lnTo>
                  <a:lnTo>
                    <a:pt x="1996" y="1874"/>
                  </a:lnTo>
                  <a:lnTo>
                    <a:pt x="2006" y="1870"/>
                  </a:lnTo>
                  <a:lnTo>
                    <a:pt x="2034" y="1838"/>
                  </a:lnTo>
                  <a:lnTo>
                    <a:pt x="2034" y="1838"/>
                  </a:lnTo>
                  <a:lnTo>
                    <a:pt x="2030" y="1860"/>
                  </a:lnTo>
                  <a:lnTo>
                    <a:pt x="2028" y="1886"/>
                  </a:lnTo>
                  <a:lnTo>
                    <a:pt x="2028" y="1912"/>
                  </a:lnTo>
                  <a:lnTo>
                    <a:pt x="2032" y="1936"/>
                  </a:lnTo>
                  <a:lnTo>
                    <a:pt x="2032" y="1936"/>
                  </a:lnTo>
                  <a:lnTo>
                    <a:pt x="2030" y="1944"/>
                  </a:lnTo>
                  <a:lnTo>
                    <a:pt x="2028" y="1954"/>
                  </a:lnTo>
                  <a:lnTo>
                    <a:pt x="2030" y="1974"/>
                  </a:lnTo>
                  <a:lnTo>
                    <a:pt x="2028" y="1982"/>
                  </a:lnTo>
                  <a:lnTo>
                    <a:pt x="2022" y="1992"/>
                  </a:lnTo>
                  <a:lnTo>
                    <a:pt x="2014" y="2000"/>
                  </a:lnTo>
                  <a:lnTo>
                    <a:pt x="2000" y="2008"/>
                  </a:lnTo>
                  <a:lnTo>
                    <a:pt x="2000" y="2008"/>
                  </a:lnTo>
                  <a:lnTo>
                    <a:pt x="1992" y="2054"/>
                  </a:lnTo>
                  <a:lnTo>
                    <a:pt x="1988" y="2076"/>
                  </a:lnTo>
                  <a:lnTo>
                    <a:pt x="1982" y="2096"/>
                  </a:lnTo>
                  <a:lnTo>
                    <a:pt x="1972" y="2116"/>
                  </a:lnTo>
                  <a:lnTo>
                    <a:pt x="1960" y="2136"/>
                  </a:lnTo>
                  <a:lnTo>
                    <a:pt x="1950" y="2144"/>
                  </a:lnTo>
                  <a:lnTo>
                    <a:pt x="1942" y="2154"/>
                  </a:lnTo>
                  <a:lnTo>
                    <a:pt x="1930" y="2162"/>
                  </a:lnTo>
                  <a:lnTo>
                    <a:pt x="1918" y="2168"/>
                  </a:lnTo>
                  <a:lnTo>
                    <a:pt x="1918" y="2168"/>
                  </a:lnTo>
                  <a:lnTo>
                    <a:pt x="1914" y="2176"/>
                  </a:lnTo>
                  <a:lnTo>
                    <a:pt x="1908" y="2182"/>
                  </a:lnTo>
                  <a:lnTo>
                    <a:pt x="1894" y="2192"/>
                  </a:lnTo>
                  <a:lnTo>
                    <a:pt x="1876" y="2200"/>
                  </a:lnTo>
                  <a:lnTo>
                    <a:pt x="1856" y="2206"/>
                  </a:lnTo>
                  <a:lnTo>
                    <a:pt x="1832" y="2212"/>
                  </a:lnTo>
                  <a:lnTo>
                    <a:pt x="1806" y="2216"/>
                  </a:lnTo>
                  <a:lnTo>
                    <a:pt x="1752" y="2224"/>
                  </a:lnTo>
                  <a:lnTo>
                    <a:pt x="1696" y="2230"/>
                  </a:lnTo>
                  <a:lnTo>
                    <a:pt x="1670" y="2234"/>
                  </a:lnTo>
                  <a:lnTo>
                    <a:pt x="1646" y="2240"/>
                  </a:lnTo>
                  <a:lnTo>
                    <a:pt x="1622" y="2246"/>
                  </a:lnTo>
                  <a:lnTo>
                    <a:pt x="1602" y="2254"/>
                  </a:lnTo>
                  <a:lnTo>
                    <a:pt x="1586" y="2266"/>
                  </a:lnTo>
                  <a:lnTo>
                    <a:pt x="1580" y="2272"/>
                  </a:lnTo>
                  <a:lnTo>
                    <a:pt x="1574" y="2278"/>
                  </a:lnTo>
                  <a:lnTo>
                    <a:pt x="1574" y="2278"/>
                  </a:lnTo>
                  <a:lnTo>
                    <a:pt x="1578" y="2280"/>
                  </a:lnTo>
                  <a:lnTo>
                    <a:pt x="1584" y="2282"/>
                  </a:lnTo>
                  <a:lnTo>
                    <a:pt x="1602" y="2284"/>
                  </a:lnTo>
                  <a:lnTo>
                    <a:pt x="1624" y="2286"/>
                  </a:lnTo>
                  <a:lnTo>
                    <a:pt x="1652" y="2286"/>
                  </a:lnTo>
                  <a:lnTo>
                    <a:pt x="1702" y="2286"/>
                  </a:lnTo>
                  <a:lnTo>
                    <a:pt x="1732" y="2282"/>
                  </a:lnTo>
                  <a:lnTo>
                    <a:pt x="1732" y="2282"/>
                  </a:lnTo>
                  <a:lnTo>
                    <a:pt x="1740" y="2278"/>
                  </a:lnTo>
                  <a:lnTo>
                    <a:pt x="1748" y="2278"/>
                  </a:lnTo>
                  <a:lnTo>
                    <a:pt x="1756" y="2280"/>
                  </a:lnTo>
                  <a:lnTo>
                    <a:pt x="1764" y="2282"/>
                  </a:lnTo>
                  <a:lnTo>
                    <a:pt x="1782" y="2288"/>
                  </a:lnTo>
                  <a:lnTo>
                    <a:pt x="1790" y="2290"/>
                  </a:lnTo>
                  <a:lnTo>
                    <a:pt x="1800" y="2290"/>
                  </a:lnTo>
                  <a:lnTo>
                    <a:pt x="1800" y="2290"/>
                  </a:lnTo>
                  <a:lnTo>
                    <a:pt x="1820" y="2290"/>
                  </a:lnTo>
                  <a:lnTo>
                    <a:pt x="1844" y="2288"/>
                  </a:lnTo>
                  <a:lnTo>
                    <a:pt x="1888" y="2284"/>
                  </a:lnTo>
                  <a:lnTo>
                    <a:pt x="1910" y="2282"/>
                  </a:lnTo>
                  <a:lnTo>
                    <a:pt x="1930" y="2282"/>
                  </a:lnTo>
                  <a:lnTo>
                    <a:pt x="1950" y="2284"/>
                  </a:lnTo>
                  <a:lnTo>
                    <a:pt x="1968" y="2290"/>
                  </a:lnTo>
                  <a:lnTo>
                    <a:pt x="1968" y="2290"/>
                  </a:lnTo>
                  <a:lnTo>
                    <a:pt x="2060" y="2290"/>
                  </a:lnTo>
                  <a:lnTo>
                    <a:pt x="2148" y="2292"/>
                  </a:lnTo>
                  <a:lnTo>
                    <a:pt x="2148" y="2292"/>
                  </a:lnTo>
                  <a:close/>
                </a:path>
              </a:pathLst>
            </a:custGeom>
            <a:solidFill>
              <a:srgbClr val="2F4594"/>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2" name="Freeform 71"/>
            <p:cNvSpPr>
              <a:spLocks noEditPoints="1"/>
            </p:cNvSpPr>
            <p:nvPr userDrawn="1"/>
          </p:nvSpPr>
          <p:spPr bwMode="gray">
            <a:xfrm>
              <a:off x="3265" y="2813"/>
              <a:ext cx="695" cy="682"/>
            </a:xfrm>
            <a:custGeom>
              <a:avLst/>
              <a:gdLst/>
              <a:ahLst/>
              <a:cxnLst>
                <a:cxn ang="0">
                  <a:pos x="176" y="312"/>
                </a:cxn>
                <a:cxn ang="0">
                  <a:pos x="186" y="252"/>
                </a:cxn>
                <a:cxn ang="0">
                  <a:pos x="208" y="204"/>
                </a:cxn>
                <a:cxn ang="0">
                  <a:pos x="242" y="168"/>
                </a:cxn>
                <a:cxn ang="0">
                  <a:pos x="290" y="144"/>
                </a:cxn>
                <a:cxn ang="0">
                  <a:pos x="348" y="136"/>
                </a:cxn>
                <a:cxn ang="0">
                  <a:pos x="388" y="140"/>
                </a:cxn>
                <a:cxn ang="0">
                  <a:pos x="438" y="158"/>
                </a:cxn>
                <a:cxn ang="0">
                  <a:pos x="476" y="188"/>
                </a:cxn>
                <a:cxn ang="0">
                  <a:pos x="502" y="232"/>
                </a:cxn>
                <a:cxn ang="0">
                  <a:pos x="516" y="290"/>
                </a:cxn>
                <a:cxn ang="0">
                  <a:pos x="518" y="334"/>
                </a:cxn>
                <a:cxn ang="0">
                  <a:pos x="512" y="396"/>
                </a:cxn>
                <a:cxn ang="0">
                  <a:pos x="494" y="450"/>
                </a:cxn>
                <a:cxn ang="0">
                  <a:pos x="466" y="492"/>
                </a:cxn>
                <a:cxn ang="0">
                  <a:pos x="424" y="522"/>
                </a:cxn>
                <a:cxn ang="0">
                  <a:pos x="370" y="538"/>
                </a:cxn>
                <a:cxn ang="0">
                  <a:pos x="328" y="538"/>
                </a:cxn>
                <a:cxn ang="0">
                  <a:pos x="276" y="524"/>
                </a:cxn>
                <a:cxn ang="0">
                  <a:pos x="232" y="494"/>
                </a:cxn>
                <a:cxn ang="0">
                  <a:pos x="202" y="450"/>
                </a:cxn>
                <a:cxn ang="0">
                  <a:pos x="182" y="396"/>
                </a:cxn>
                <a:cxn ang="0">
                  <a:pos x="176" y="334"/>
                </a:cxn>
                <a:cxn ang="0">
                  <a:pos x="348" y="676"/>
                </a:cxn>
                <a:cxn ang="0">
                  <a:pos x="458" y="660"/>
                </a:cxn>
                <a:cxn ang="0">
                  <a:pos x="550" y="618"/>
                </a:cxn>
                <a:cxn ang="0">
                  <a:pos x="622" y="552"/>
                </a:cxn>
                <a:cxn ang="0">
                  <a:pos x="670" y="466"/>
                </a:cxn>
                <a:cxn ang="0">
                  <a:pos x="694" y="368"/>
                </a:cxn>
                <a:cxn ang="0">
                  <a:pos x="694" y="298"/>
                </a:cxn>
                <a:cxn ang="0">
                  <a:pos x="670" y="198"/>
                </a:cxn>
                <a:cxn ang="0">
                  <a:pos x="620" y="116"/>
                </a:cxn>
                <a:cxn ang="0">
                  <a:pos x="548" y="52"/>
                </a:cxn>
                <a:cxn ang="0">
                  <a:pos x="458" y="14"/>
                </a:cxn>
                <a:cxn ang="0">
                  <a:pos x="348" y="0"/>
                </a:cxn>
                <a:cxn ang="0">
                  <a:pos x="274" y="6"/>
                </a:cxn>
                <a:cxn ang="0">
                  <a:pos x="176" y="36"/>
                </a:cxn>
                <a:cxn ang="0">
                  <a:pos x="96" y="90"/>
                </a:cxn>
                <a:cxn ang="0">
                  <a:pos x="38" y="166"/>
                </a:cxn>
                <a:cxn ang="0">
                  <a:pos x="6" y="262"/>
                </a:cxn>
                <a:cxn ang="0">
                  <a:pos x="0" y="334"/>
                </a:cxn>
                <a:cxn ang="0">
                  <a:pos x="14" y="438"/>
                </a:cxn>
                <a:cxn ang="0">
                  <a:pos x="56" y="530"/>
                </a:cxn>
                <a:cxn ang="0">
                  <a:pos x="122" y="600"/>
                </a:cxn>
                <a:cxn ang="0">
                  <a:pos x="208" y="650"/>
                </a:cxn>
                <a:cxn ang="0">
                  <a:pos x="310" y="674"/>
                </a:cxn>
              </a:cxnLst>
              <a:rect l="0" t="0" r="r" b="b"/>
              <a:pathLst>
                <a:path w="696" h="676">
                  <a:moveTo>
                    <a:pt x="176" y="334"/>
                  </a:moveTo>
                  <a:lnTo>
                    <a:pt x="176" y="334"/>
                  </a:lnTo>
                  <a:lnTo>
                    <a:pt x="176" y="312"/>
                  </a:lnTo>
                  <a:lnTo>
                    <a:pt x="178" y="292"/>
                  </a:lnTo>
                  <a:lnTo>
                    <a:pt x="182" y="272"/>
                  </a:lnTo>
                  <a:lnTo>
                    <a:pt x="186" y="252"/>
                  </a:lnTo>
                  <a:lnTo>
                    <a:pt x="192" y="236"/>
                  </a:lnTo>
                  <a:lnTo>
                    <a:pt x="200" y="220"/>
                  </a:lnTo>
                  <a:lnTo>
                    <a:pt x="208" y="204"/>
                  </a:lnTo>
                  <a:lnTo>
                    <a:pt x="218" y="190"/>
                  </a:lnTo>
                  <a:lnTo>
                    <a:pt x="230" y="178"/>
                  </a:lnTo>
                  <a:lnTo>
                    <a:pt x="242" y="168"/>
                  </a:lnTo>
                  <a:lnTo>
                    <a:pt x="256" y="158"/>
                  </a:lnTo>
                  <a:lnTo>
                    <a:pt x="272" y="150"/>
                  </a:lnTo>
                  <a:lnTo>
                    <a:pt x="290" y="144"/>
                  </a:lnTo>
                  <a:lnTo>
                    <a:pt x="308" y="140"/>
                  </a:lnTo>
                  <a:lnTo>
                    <a:pt x="328" y="138"/>
                  </a:lnTo>
                  <a:lnTo>
                    <a:pt x="348" y="136"/>
                  </a:lnTo>
                  <a:lnTo>
                    <a:pt x="348" y="136"/>
                  </a:lnTo>
                  <a:lnTo>
                    <a:pt x="370" y="138"/>
                  </a:lnTo>
                  <a:lnTo>
                    <a:pt x="388" y="140"/>
                  </a:lnTo>
                  <a:lnTo>
                    <a:pt x="406" y="144"/>
                  </a:lnTo>
                  <a:lnTo>
                    <a:pt x="422" y="150"/>
                  </a:lnTo>
                  <a:lnTo>
                    <a:pt x="438" y="158"/>
                  </a:lnTo>
                  <a:lnTo>
                    <a:pt x="452" y="166"/>
                  </a:lnTo>
                  <a:lnTo>
                    <a:pt x="464" y="176"/>
                  </a:lnTo>
                  <a:lnTo>
                    <a:pt x="476" y="188"/>
                  </a:lnTo>
                  <a:lnTo>
                    <a:pt x="486" y="202"/>
                  </a:lnTo>
                  <a:lnTo>
                    <a:pt x="494" y="216"/>
                  </a:lnTo>
                  <a:lnTo>
                    <a:pt x="502" y="232"/>
                  </a:lnTo>
                  <a:lnTo>
                    <a:pt x="508" y="250"/>
                  </a:lnTo>
                  <a:lnTo>
                    <a:pt x="512" y="270"/>
                  </a:lnTo>
                  <a:lnTo>
                    <a:pt x="516" y="290"/>
                  </a:lnTo>
                  <a:lnTo>
                    <a:pt x="518" y="310"/>
                  </a:lnTo>
                  <a:lnTo>
                    <a:pt x="518" y="334"/>
                  </a:lnTo>
                  <a:lnTo>
                    <a:pt x="518" y="334"/>
                  </a:lnTo>
                  <a:lnTo>
                    <a:pt x="518" y="356"/>
                  </a:lnTo>
                  <a:lnTo>
                    <a:pt x="516" y="376"/>
                  </a:lnTo>
                  <a:lnTo>
                    <a:pt x="512" y="396"/>
                  </a:lnTo>
                  <a:lnTo>
                    <a:pt x="508" y="414"/>
                  </a:lnTo>
                  <a:lnTo>
                    <a:pt x="502" y="432"/>
                  </a:lnTo>
                  <a:lnTo>
                    <a:pt x="494" y="450"/>
                  </a:lnTo>
                  <a:lnTo>
                    <a:pt x="486" y="466"/>
                  </a:lnTo>
                  <a:lnTo>
                    <a:pt x="476" y="480"/>
                  </a:lnTo>
                  <a:lnTo>
                    <a:pt x="466" y="492"/>
                  </a:lnTo>
                  <a:lnTo>
                    <a:pt x="452" y="504"/>
                  </a:lnTo>
                  <a:lnTo>
                    <a:pt x="438" y="514"/>
                  </a:lnTo>
                  <a:lnTo>
                    <a:pt x="424" y="522"/>
                  </a:lnTo>
                  <a:lnTo>
                    <a:pt x="406" y="530"/>
                  </a:lnTo>
                  <a:lnTo>
                    <a:pt x="388" y="534"/>
                  </a:lnTo>
                  <a:lnTo>
                    <a:pt x="370" y="538"/>
                  </a:lnTo>
                  <a:lnTo>
                    <a:pt x="348" y="538"/>
                  </a:lnTo>
                  <a:lnTo>
                    <a:pt x="348" y="538"/>
                  </a:lnTo>
                  <a:lnTo>
                    <a:pt x="328" y="538"/>
                  </a:lnTo>
                  <a:lnTo>
                    <a:pt x="310" y="534"/>
                  </a:lnTo>
                  <a:lnTo>
                    <a:pt x="292" y="530"/>
                  </a:lnTo>
                  <a:lnTo>
                    <a:pt x="276" y="524"/>
                  </a:lnTo>
                  <a:lnTo>
                    <a:pt x="260" y="514"/>
                  </a:lnTo>
                  <a:lnTo>
                    <a:pt x="246" y="504"/>
                  </a:lnTo>
                  <a:lnTo>
                    <a:pt x="232" y="494"/>
                  </a:lnTo>
                  <a:lnTo>
                    <a:pt x="220" y="480"/>
                  </a:lnTo>
                  <a:lnTo>
                    <a:pt x="210" y="466"/>
                  </a:lnTo>
                  <a:lnTo>
                    <a:pt x="202" y="450"/>
                  </a:lnTo>
                  <a:lnTo>
                    <a:pt x="194" y="434"/>
                  </a:lnTo>
                  <a:lnTo>
                    <a:pt x="188" y="416"/>
                  </a:lnTo>
                  <a:lnTo>
                    <a:pt x="182" y="396"/>
                  </a:lnTo>
                  <a:lnTo>
                    <a:pt x="178" y="376"/>
                  </a:lnTo>
                  <a:lnTo>
                    <a:pt x="176" y="356"/>
                  </a:lnTo>
                  <a:lnTo>
                    <a:pt x="176" y="334"/>
                  </a:lnTo>
                  <a:lnTo>
                    <a:pt x="176" y="334"/>
                  </a:lnTo>
                  <a:close/>
                  <a:moveTo>
                    <a:pt x="348" y="676"/>
                  </a:moveTo>
                  <a:lnTo>
                    <a:pt x="348" y="676"/>
                  </a:lnTo>
                  <a:lnTo>
                    <a:pt x="386" y="674"/>
                  </a:lnTo>
                  <a:lnTo>
                    <a:pt x="424" y="668"/>
                  </a:lnTo>
                  <a:lnTo>
                    <a:pt x="458" y="660"/>
                  </a:lnTo>
                  <a:lnTo>
                    <a:pt x="490" y="648"/>
                  </a:lnTo>
                  <a:lnTo>
                    <a:pt x="520" y="634"/>
                  </a:lnTo>
                  <a:lnTo>
                    <a:pt x="550" y="618"/>
                  </a:lnTo>
                  <a:lnTo>
                    <a:pt x="576" y="598"/>
                  </a:lnTo>
                  <a:lnTo>
                    <a:pt x="600" y="576"/>
                  </a:lnTo>
                  <a:lnTo>
                    <a:pt x="622" y="552"/>
                  </a:lnTo>
                  <a:lnTo>
                    <a:pt x="640" y="524"/>
                  </a:lnTo>
                  <a:lnTo>
                    <a:pt x="656" y="496"/>
                  </a:lnTo>
                  <a:lnTo>
                    <a:pt x="670" y="466"/>
                  </a:lnTo>
                  <a:lnTo>
                    <a:pt x="680" y="436"/>
                  </a:lnTo>
                  <a:lnTo>
                    <a:pt x="688" y="402"/>
                  </a:lnTo>
                  <a:lnTo>
                    <a:pt x="694" y="368"/>
                  </a:lnTo>
                  <a:lnTo>
                    <a:pt x="696" y="334"/>
                  </a:lnTo>
                  <a:lnTo>
                    <a:pt x="696" y="334"/>
                  </a:lnTo>
                  <a:lnTo>
                    <a:pt x="694" y="298"/>
                  </a:lnTo>
                  <a:lnTo>
                    <a:pt x="688" y="262"/>
                  </a:lnTo>
                  <a:lnTo>
                    <a:pt x="680" y="230"/>
                  </a:lnTo>
                  <a:lnTo>
                    <a:pt x="670" y="198"/>
                  </a:lnTo>
                  <a:lnTo>
                    <a:pt x="656" y="168"/>
                  </a:lnTo>
                  <a:lnTo>
                    <a:pt x="640" y="140"/>
                  </a:lnTo>
                  <a:lnTo>
                    <a:pt x="620" y="116"/>
                  </a:lnTo>
                  <a:lnTo>
                    <a:pt x="600" y="92"/>
                  </a:lnTo>
                  <a:lnTo>
                    <a:pt x="576" y="72"/>
                  </a:lnTo>
                  <a:lnTo>
                    <a:pt x="548" y="52"/>
                  </a:lnTo>
                  <a:lnTo>
                    <a:pt x="520" y="36"/>
                  </a:lnTo>
                  <a:lnTo>
                    <a:pt x="490" y="24"/>
                  </a:lnTo>
                  <a:lnTo>
                    <a:pt x="458" y="14"/>
                  </a:lnTo>
                  <a:lnTo>
                    <a:pt x="422" y="6"/>
                  </a:lnTo>
                  <a:lnTo>
                    <a:pt x="386" y="0"/>
                  </a:lnTo>
                  <a:lnTo>
                    <a:pt x="348" y="0"/>
                  </a:lnTo>
                  <a:lnTo>
                    <a:pt x="348" y="0"/>
                  </a:lnTo>
                  <a:lnTo>
                    <a:pt x="310" y="0"/>
                  </a:lnTo>
                  <a:lnTo>
                    <a:pt x="274" y="6"/>
                  </a:lnTo>
                  <a:lnTo>
                    <a:pt x="238" y="12"/>
                  </a:lnTo>
                  <a:lnTo>
                    <a:pt x="206" y="24"/>
                  </a:lnTo>
                  <a:lnTo>
                    <a:pt x="176" y="36"/>
                  </a:lnTo>
                  <a:lnTo>
                    <a:pt x="146" y="52"/>
                  </a:lnTo>
                  <a:lnTo>
                    <a:pt x="120" y="70"/>
                  </a:lnTo>
                  <a:lnTo>
                    <a:pt x="96" y="90"/>
                  </a:lnTo>
                  <a:lnTo>
                    <a:pt x="74" y="114"/>
                  </a:lnTo>
                  <a:lnTo>
                    <a:pt x="54" y="140"/>
                  </a:lnTo>
                  <a:lnTo>
                    <a:pt x="38" y="166"/>
                  </a:lnTo>
                  <a:lnTo>
                    <a:pt x="24" y="196"/>
                  </a:lnTo>
                  <a:lnTo>
                    <a:pt x="14" y="228"/>
                  </a:lnTo>
                  <a:lnTo>
                    <a:pt x="6" y="262"/>
                  </a:lnTo>
                  <a:lnTo>
                    <a:pt x="0" y="296"/>
                  </a:lnTo>
                  <a:lnTo>
                    <a:pt x="0" y="334"/>
                  </a:lnTo>
                  <a:lnTo>
                    <a:pt x="0" y="334"/>
                  </a:lnTo>
                  <a:lnTo>
                    <a:pt x="0" y="370"/>
                  </a:lnTo>
                  <a:lnTo>
                    <a:pt x="6" y="406"/>
                  </a:lnTo>
                  <a:lnTo>
                    <a:pt x="14" y="438"/>
                  </a:lnTo>
                  <a:lnTo>
                    <a:pt x="24" y="470"/>
                  </a:lnTo>
                  <a:lnTo>
                    <a:pt x="38" y="500"/>
                  </a:lnTo>
                  <a:lnTo>
                    <a:pt x="56" y="530"/>
                  </a:lnTo>
                  <a:lnTo>
                    <a:pt x="74" y="556"/>
                  </a:lnTo>
                  <a:lnTo>
                    <a:pt x="96" y="580"/>
                  </a:lnTo>
                  <a:lnTo>
                    <a:pt x="122" y="600"/>
                  </a:lnTo>
                  <a:lnTo>
                    <a:pt x="148" y="620"/>
                  </a:lnTo>
                  <a:lnTo>
                    <a:pt x="176" y="636"/>
                  </a:lnTo>
                  <a:lnTo>
                    <a:pt x="208" y="650"/>
                  </a:lnTo>
                  <a:lnTo>
                    <a:pt x="240" y="662"/>
                  </a:lnTo>
                  <a:lnTo>
                    <a:pt x="274" y="670"/>
                  </a:lnTo>
                  <a:lnTo>
                    <a:pt x="310" y="674"/>
                  </a:lnTo>
                  <a:lnTo>
                    <a:pt x="348" y="676"/>
                  </a:lnTo>
                  <a:lnTo>
                    <a:pt x="348" y="67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3" name="Freeform 72"/>
            <p:cNvSpPr>
              <a:spLocks/>
            </p:cNvSpPr>
            <p:nvPr userDrawn="1"/>
          </p:nvSpPr>
          <p:spPr bwMode="gray">
            <a:xfrm>
              <a:off x="4054" y="2813"/>
              <a:ext cx="479" cy="682"/>
            </a:xfrm>
            <a:custGeom>
              <a:avLst/>
              <a:gdLst/>
              <a:ahLst/>
              <a:cxnLst>
                <a:cxn ang="0">
                  <a:pos x="412" y="138"/>
                </a:cxn>
                <a:cxn ang="0">
                  <a:pos x="324" y="126"/>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8"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38" y="2"/>
                </a:cxn>
                <a:cxn ang="0">
                  <a:pos x="412" y="138"/>
                </a:cxn>
              </a:cxnLst>
              <a:rect l="0" t="0" r="r" b="b"/>
              <a:pathLst>
                <a:path w="480" h="676">
                  <a:moveTo>
                    <a:pt x="412" y="138"/>
                  </a:moveTo>
                  <a:lnTo>
                    <a:pt x="412" y="138"/>
                  </a:lnTo>
                  <a:lnTo>
                    <a:pt x="352" y="128"/>
                  </a:lnTo>
                  <a:lnTo>
                    <a:pt x="324" y="126"/>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4"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8" y="380"/>
                  </a:lnTo>
                  <a:lnTo>
                    <a:pt x="168"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2" y="0"/>
                  </a:lnTo>
                  <a:lnTo>
                    <a:pt x="338" y="2"/>
                  </a:lnTo>
                  <a:lnTo>
                    <a:pt x="412" y="10"/>
                  </a:lnTo>
                  <a:lnTo>
                    <a:pt x="412" y="138"/>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4" name="Freeform 73"/>
            <p:cNvSpPr>
              <a:spLocks/>
            </p:cNvSpPr>
            <p:nvPr userDrawn="1"/>
          </p:nvSpPr>
          <p:spPr bwMode="gray">
            <a:xfrm>
              <a:off x="1527" y="2579"/>
              <a:ext cx="244" cy="888"/>
            </a:xfrm>
            <a:custGeom>
              <a:avLst/>
              <a:gdLst/>
              <a:ahLst/>
              <a:cxnLst>
                <a:cxn ang="0">
                  <a:pos x="20" y="890"/>
                </a:cxn>
                <a:cxn ang="0">
                  <a:pos x="20" y="890"/>
                </a:cxn>
                <a:cxn ang="0">
                  <a:pos x="26" y="786"/>
                </a:cxn>
                <a:cxn ang="0">
                  <a:pos x="28" y="660"/>
                </a:cxn>
                <a:cxn ang="0">
                  <a:pos x="28" y="314"/>
                </a:cxn>
                <a:cxn ang="0">
                  <a:pos x="28" y="314"/>
                </a:cxn>
                <a:cxn ang="0">
                  <a:pos x="26" y="224"/>
                </a:cxn>
                <a:cxn ang="0">
                  <a:pos x="20" y="144"/>
                </a:cxn>
                <a:cxn ang="0">
                  <a:pos x="12" y="72"/>
                </a:cxn>
                <a:cxn ang="0">
                  <a:pos x="0" y="0"/>
                </a:cxn>
                <a:cxn ang="0">
                  <a:pos x="230" y="0"/>
                </a:cxn>
                <a:cxn ang="0">
                  <a:pos x="230" y="0"/>
                </a:cxn>
                <a:cxn ang="0">
                  <a:pos x="230" y="54"/>
                </a:cxn>
                <a:cxn ang="0">
                  <a:pos x="226" y="114"/>
                </a:cxn>
                <a:cxn ang="0">
                  <a:pos x="224" y="180"/>
                </a:cxn>
                <a:cxn ang="0">
                  <a:pos x="224" y="254"/>
                </a:cxn>
                <a:cxn ang="0">
                  <a:pos x="224" y="578"/>
                </a:cxn>
                <a:cxn ang="0">
                  <a:pos x="224" y="578"/>
                </a:cxn>
                <a:cxn ang="0">
                  <a:pos x="226" y="654"/>
                </a:cxn>
                <a:cxn ang="0">
                  <a:pos x="232" y="736"/>
                </a:cxn>
                <a:cxn ang="0">
                  <a:pos x="240" y="818"/>
                </a:cxn>
                <a:cxn ang="0">
                  <a:pos x="250" y="890"/>
                </a:cxn>
                <a:cxn ang="0">
                  <a:pos x="20" y="890"/>
                </a:cxn>
              </a:cxnLst>
              <a:rect l="0" t="0" r="r" b="b"/>
              <a:pathLst>
                <a:path w="250" h="890">
                  <a:moveTo>
                    <a:pt x="20" y="890"/>
                  </a:moveTo>
                  <a:lnTo>
                    <a:pt x="20" y="890"/>
                  </a:lnTo>
                  <a:lnTo>
                    <a:pt x="26" y="786"/>
                  </a:lnTo>
                  <a:lnTo>
                    <a:pt x="28" y="660"/>
                  </a:lnTo>
                  <a:lnTo>
                    <a:pt x="28" y="314"/>
                  </a:lnTo>
                  <a:lnTo>
                    <a:pt x="28" y="314"/>
                  </a:lnTo>
                  <a:lnTo>
                    <a:pt x="26" y="224"/>
                  </a:lnTo>
                  <a:lnTo>
                    <a:pt x="20" y="144"/>
                  </a:lnTo>
                  <a:lnTo>
                    <a:pt x="12" y="72"/>
                  </a:lnTo>
                  <a:lnTo>
                    <a:pt x="0" y="0"/>
                  </a:lnTo>
                  <a:lnTo>
                    <a:pt x="230" y="0"/>
                  </a:lnTo>
                  <a:lnTo>
                    <a:pt x="230" y="0"/>
                  </a:lnTo>
                  <a:lnTo>
                    <a:pt x="230" y="54"/>
                  </a:lnTo>
                  <a:lnTo>
                    <a:pt x="226" y="114"/>
                  </a:lnTo>
                  <a:lnTo>
                    <a:pt x="224" y="180"/>
                  </a:lnTo>
                  <a:lnTo>
                    <a:pt x="224" y="254"/>
                  </a:lnTo>
                  <a:lnTo>
                    <a:pt x="224" y="578"/>
                  </a:lnTo>
                  <a:lnTo>
                    <a:pt x="224" y="578"/>
                  </a:lnTo>
                  <a:lnTo>
                    <a:pt x="226" y="654"/>
                  </a:lnTo>
                  <a:lnTo>
                    <a:pt x="232" y="736"/>
                  </a:lnTo>
                  <a:lnTo>
                    <a:pt x="240" y="818"/>
                  </a:lnTo>
                  <a:lnTo>
                    <a:pt x="250" y="890"/>
                  </a:lnTo>
                  <a:lnTo>
                    <a:pt x="20" y="890"/>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5" name="Freeform 74"/>
            <p:cNvSpPr>
              <a:spLocks noEditPoints="1"/>
            </p:cNvSpPr>
            <p:nvPr userDrawn="1"/>
          </p:nvSpPr>
          <p:spPr bwMode="gray">
            <a:xfrm>
              <a:off x="1903" y="2813"/>
              <a:ext cx="723" cy="944"/>
            </a:xfrm>
            <a:custGeom>
              <a:avLst/>
              <a:gdLst/>
              <a:ahLst/>
              <a:cxnLst>
                <a:cxn ang="0">
                  <a:pos x="204" y="328"/>
                </a:cxn>
                <a:cxn ang="0">
                  <a:pos x="214" y="264"/>
                </a:cxn>
                <a:cxn ang="0">
                  <a:pos x="236" y="212"/>
                </a:cxn>
                <a:cxn ang="0">
                  <a:pos x="268" y="170"/>
                </a:cxn>
                <a:cxn ang="0">
                  <a:pos x="312" y="146"/>
                </a:cxn>
                <a:cxn ang="0">
                  <a:pos x="370" y="136"/>
                </a:cxn>
                <a:cxn ang="0">
                  <a:pos x="406" y="140"/>
                </a:cxn>
                <a:cxn ang="0">
                  <a:pos x="456" y="160"/>
                </a:cxn>
                <a:cxn ang="0">
                  <a:pos x="496" y="196"/>
                </a:cxn>
                <a:cxn ang="0">
                  <a:pos x="526" y="246"/>
                </a:cxn>
                <a:cxn ang="0">
                  <a:pos x="542" y="306"/>
                </a:cxn>
                <a:cxn ang="0">
                  <a:pos x="546" y="352"/>
                </a:cxn>
                <a:cxn ang="0">
                  <a:pos x="540" y="410"/>
                </a:cxn>
                <a:cxn ang="0">
                  <a:pos x="522" y="460"/>
                </a:cxn>
                <a:cxn ang="0">
                  <a:pos x="492" y="498"/>
                </a:cxn>
                <a:cxn ang="0">
                  <a:pos x="450" y="526"/>
                </a:cxn>
                <a:cxn ang="0">
                  <a:pos x="398" y="538"/>
                </a:cxn>
                <a:cxn ang="0">
                  <a:pos x="358" y="538"/>
                </a:cxn>
                <a:cxn ang="0">
                  <a:pos x="304" y="526"/>
                </a:cxn>
                <a:cxn ang="0">
                  <a:pos x="260" y="502"/>
                </a:cxn>
                <a:cxn ang="0">
                  <a:pos x="230" y="466"/>
                </a:cxn>
                <a:cxn ang="0">
                  <a:pos x="210" y="414"/>
                </a:cxn>
                <a:cxn ang="0">
                  <a:pos x="204" y="352"/>
                </a:cxn>
                <a:cxn ang="0">
                  <a:pos x="230" y="926"/>
                </a:cxn>
                <a:cxn ang="0">
                  <a:pos x="218" y="726"/>
                </a:cxn>
                <a:cxn ang="0">
                  <a:pos x="218" y="614"/>
                </a:cxn>
                <a:cxn ang="0">
                  <a:pos x="296" y="654"/>
                </a:cxn>
                <a:cxn ang="0">
                  <a:pos x="384" y="674"/>
                </a:cxn>
                <a:cxn ang="0">
                  <a:pos x="454" y="674"/>
                </a:cxn>
                <a:cxn ang="0">
                  <a:pos x="544" y="652"/>
                </a:cxn>
                <a:cxn ang="0">
                  <a:pos x="618" y="604"/>
                </a:cxn>
                <a:cxn ang="0">
                  <a:pos x="674" y="536"/>
                </a:cxn>
                <a:cxn ang="0">
                  <a:pos x="710" y="450"/>
                </a:cxn>
                <a:cxn ang="0">
                  <a:pos x="722" y="350"/>
                </a:cxn>
                <a:cxn ang="0">
                  <a:pos x="716" y="276"/>
                </a:cxn>
                <a:cxn ang="0">
                  <a:pos x="686" y="178"/>
                </a:cxn>
                <a:cxn ang="0">
                  <a:pos x="636" y="98"/>
                </a:cxn>
                <a:cxn ang="0">
                  <a:pos x="566" y="40"/>
                </a:cxn>
                <a:cxn ang="0">
                  <a:pos x="478" y="6"/>
                </a:cxn>
                <a:cxn ang="0">
                  <a:pos x="412" y="0"/>
                </a:cxn>
                <a:cxn ang="0">
                  <a:pos x="348" y="6"/>
                </a:cxn>
                <a:cxn ang="0">
                  <a:pos x="298" y="22"/>
                </a:cxn>
                <a:cxn ang="0">
                  <a:pos x="226" y="70"/>
                </a:cxn>
                <a:cxn ang="0">
                  <a:pos x="190" y="106"/>
                </a:cxn>
                <a:cxn ang="0">
                  <a:pos x="168" y="16"/>
                </a:cxn>
                <a:cxn ang="0">
                  <a:pos x="16" y="110"/>
                </a:cxn>
                <a:cxn ang="0">
                  <a:pos x="38" y="270"/>
                </a:cxn>
                <a:cxn ang="0">
                  <a:pos x="40" y="614"/>
                </a:cxn>
                <a:cxn ang="0">
                  <a:pos x="38" y="694"/>
                </a:cxn>
                <a:cxn ang="0">
                  <a:pos x="230" y="926"/>
                </a:cxn>
              </a:cxnLst>
              <a:rect l="0" t="0" r="r" b="b"/>
              <a:pathLst>
                <a:path w="722" h="938">
                  <a:moveTo>
                    <a:pt x="204" y="352"/>
                  </a:moveTo>
                  <a:lnTo>
                    <a:pt x="204" y="352"/>
                  </a:lnTo>
                  <a:lnTo>
                    <a:pt x="204" y="328"/>
                  </a:lnTo>
                  <a:lnTo>
                    <a:pt x="206" y="306"/>
                  </a:lnTo>
                  <a:lnTo>
                    <a:pt x="210" y="284"/>
                  </a:lnTo>
                  <a:lnTo>
                    <a:pt x="214" y="264"/>
                  </a:lnTo>
                  <a:lnTo>
                    <a:pt x="220" y="246"/>
                  </a:lnTo>
                  <a:lnTo>
                    <a:pt x="226" y="228"/>
                  </a:lnTo>
                  <a:lnTo>
                    <a:pt x="236" y="212"/>
                  </a:lnTo>
                  <a:lnTo>
                    <a:pt x="244" y="196"/>
                  </a:lnTo>
                  <a:lnTo>
                    <a:pt x="256" y="182"/>
                  </a:lnTo>
                  <a:lnTo>
                    <a:pt x="268" y="170"/>
                  </a:lnTo>
                  <a:lnTo>
                    <a:pt x="282" y="160"/>
                  </a:lnTo>
                  <a:lnTo>
                    <a:pt x="296" y="152"/>
                  </a:lnTo>
                  <a:lnTo>
                    <a:pt x="312" y="146"/>
                  </a:lnTo>
                  <a:lnTo>
                    <a:pt x="330" y="140"/>
                  </a:lnTo>
                  <a:lnTo>
                    <a:pt x="350" y="138"/>
                  </a:lnTo>
                  <a:lnTo>
                    <a:pt x="370" y="136"/>
                  </a:lnTo>
                  <a:lnTo>
                    <a:pt x="370" y="136"/>
                  </a:lnTo>
                  <a:lnTo>
                    <a:pt x="388" y="138"/>
                  </a:lnTo>
                  <a:lnTo>
                    <a:pt x="406" y="140"/>
                  </a:lnTo>
                  <a:lnTo>
                    <a:pt x="424" y="146"/>
                  </a:lnTo>
                  <a:lnTo>
                    <a:pt x="440" y="152"/>
                  </a:lnTo>
                  <a:lnTo>
                    <a:pt x="456" y="160"/>
                  </a:lnTo>
                  <a:lnTo>
                    <a:pt x="470" y="172"/>
                  </a:lnTo>
                  <a:lnTo>
                    <a:pt x="484" y="184"/>
                  </a:lnTo>
                  <a:lnTo>
                    <a:pt x="496" y="196"/>
                  </a:lnTo>
                  <a:lnTo>
                    <a:pt x="506" y="212"/>
                  </a:lnTo>
                  <a:lnTo>
                    <a:pt x="516" y="228"/>
                  </a:lnTo>
                  <a:lnTo>
                    <a:pt x="526" y="246"/>
                  </a:lnTo>
                  <a:lnTo>
                    <a:pt x="532" y="264"/>
                  </a:lnTo>
                  <a:lnTo>
                    <a:pt x="538" y="284"/>
                  </a:lnTo>
                  <a:lnTo>
                    <a:pt x="542" y="306"/>
                  </a:lnTo>
                  <a:lnTo>
                    <a:pt x="544" y="328"/>
                  </a:lnTo>
                  <a:lnTo>
                    <a:pt x="546" y="352"/>
                  </a:lnTo>
                  <a:lnTo>
                    <a:pt x="546" y="352"/>
                  </a:lnTo>
                  <a:lnTo>
                    <a:pt x="544" y="372"/>
                  </a:lnTo>
                  <a:lnTo>
                    <a:pt x="542" y="392"/>
                  </a:lnTo>
                  <a:lnTo>
                    <a:pt x="540" y="410"/>
                  </a:lnTo>
                  <a:lnTo>
                    <a:pt x="534" y="428"/>
                  </a:lnTo>
                  <a:lnTo>
                    <a:pt x="528" y="444"/>
                  </a:lnTo>
                  <a:lnTo>
                    <a:pt x="522" y="460"/>
                  </a:lnTo>
                  <a:lnTo>
                    <a:pt x="512" y="474"/>
                  </a:lnTo>
                  <a:lnTo>
                    <a:pt x="502" y="488"/>
                  </a:lnTo>
                  <a:lnTo>
                    <a:pt x="492" y="498"/>
                  </a:lnTo>
                  <a:lnTo>
                    <a:pt x="480" y="508"/>
                  </a:lnTo>
                  <a:lnTo>
                    <a:pt x="466" y="518"/>
                  </a:lnTo>
                  <a:lnTo>
                    <a:pt x="450" y="526"/>
                  </a:lnTo>
                  <a:lnTo>
                    <a:pt x="434" y="530"/>
                  </a:lnTo>
                  <a:lnTo>
                    <a:pt x="416" y="536"/>
                  </a:lnTo>
                  <a:lnTo>
                    <a:pt x="398" y="538"/>
                  </a:lnTo>
                  <a:lnTo>
                    <a:pt x="378" y="538"/>
                  </a:lnTo>
                  <a:lnTo>
                    <a:pt x="378" y="538"/>
                  </a:lnTo>
                  <a:lnTo>
                    <a:pt x="358" y="538"/>
                  </a:lnTo>
                  <a:lnTo>
                    <a:pt x="338" y="536"/>
                  </a:lnTo>
                  <a:lnTo>
                    <a:pt x="320" y="532"/>
                  </a:lnTo>
                  <a:lnTo>
                    <a:pt x="304" y="526"/>
                  </a:lnTo>
                  <a:lnTo>
                    <a:pt x="288" y="520"/>
                  </a:lnTo>
                  <a:lnTo>
                    <a:pt x="274" y="512"/>
                  </a:lnTo>
                  <a:lnTo>
                    <a:pt x="260" y="502"/>
                  </a:lnTo>
                  <a:lnTo>
                    <a:pt x="250" y="492"/>
                  </a:lnTo>
                  <a:lnTo>
                    <a:pt x="238" y="478"/>
                  </a:lnTo>
                  <a:lnTo>
                    <a:pt x="230" y="466"/>
                  </a:lnTo>
                  <a:lnTo>
                    <a:pt x="222" y="450"/>
                  </a:lnTo>
                  <a:lnTo>
                    <a:pt x="216" y="432"/>
                  </a:lnTo>
                  <a:lnTo>
                    <a:pt x="210" y="414"/>
                  </a:lnTo>
                  <a:lnTo>
                    <a:pt x="206" y="396"/>
                  </a:lnTo>
                  <a:lnTo>
                    <a:pt x="204" y="374"/>
                  </a:lnTo>
                  <a:lnTo>
                    <a:pt x="204" y="352"/>
                  </a:lnTo>
                  <a:lnTo>
                    <a:pt x="204" y="352"/>
                  </a:lnTo>
                  <a:close/>
                  <a:moveTo>
                    <a:pt x="230" y="926"/>
                  </a:moveTo>
                  <a:lnTo>
                    <a:pt x="230" y="926"/>
                  </a:lnTo>
                  <a:lnTo>
                    <a:pt x="222" y="854"/>
                  </a:lnTo>
                  <a:lnTo>
                    <a:pt x="218" y="784"/>
                  </a:lnTo>
                  <a:lnTo>
                    <a:pt x="218" y="726"/>
                  </a:lnTo>
                  <a:lnTo>
                    <a:pt x="218" y="688"/>
                  </a:lnTo>
                  <a:lnTo>
                    <a:pt x="218" y="614"/>
                  </a:lnTo>
                  <a:lnTo>
                    <a:pt x="218" y="614"/>
                  </a:lnTo>
                  <a:lnTo>
                    <a:pt x="254" y="634"/>
                  </a:lnTo>
                  <a:lnTo>
                    <a:pt x="274" y="646"/>
                  </a:lnTo>
                  <a:lnTo>
                    <a:pt x="296" y="654"/>
                  </a:lnTo>
                  <a:lnTo>
                    <a:pt x="322" y="664"/>
                  </a:lnTo>
                  <a:lnTo>
                    <a:pt x="350" y="670"/>
                  </a:lnTo>
                  <a:lnTo>
                    <a:pt x="384" y="674"/>
                  </a:lnTo>
                  <a:lnTo>
                    <a:pt x="420" y="676"/>
                  </a:lnTo>
                  <a:lnTo>
                    <a:pt x="420" y="676"/>
                  </a:lnTo>
                  <a:lnTo>
                    <a:pt x="454" y="674"/>
                  </a:lnTo>
                  <a:lnTo>
                    <a:pt x="484" y="670"/>
                  </a:lnTo>
                  <a:lnTo>
                    <a:pt x="514" y="662"/>
                  </a:lnTo>
                  <a:lnTo>
                    <a:pt x="544" y="652"/>
                  </a:lnTo>
                  <a:lnTo>
                    <a:pt x="570" y="638"/>
                  </a:lnTo>
                  <a:lnTo>
                    <a:pt x="594" y="622"/>
                  </a:lnTo>
                  <a:lnTo>
                    <a:pt x="618" y="604"/>
                  </a:lnTo>
                  <a:lnTo>
                    <a:pt x="638" y="584"/>
                  </a:lnTo>
                  <a:lnTo>
                    <a:pt x="658" y="560"/>
                  </a:lnTo>
                  <a:lnTo>
                    <a:pt x="674" y="536"/>
                  </a:lnTo>
                  <a:lnTo>
                    <a:pt x="688" y="510"/>
                  </a:lnTo>
                  <a:lnTo>
                    <a:pt x="700" y="480"/>
                  </a:lnTo>
                  <a:lnTo>
                    <a:pt x="710" y="450"/>
                  </a:lnTo>
                  <a:lnTo>
                    <a:pt x="716" y="418"/>
                  </a:lnTo>
                  <a:lnTo>
                    <a:pt x="720" y="384"/>
                  </a:lnTo>
                  <a:lnTo>
                    <a:pt x="722" y="350"/>
                  </a:lnTo>
                  <a:lnTo>
                    <a:pt x="722" y="350"/>
                  </a:lnTo>
                  <a:lnTo>
                    <a:pt x="720" y="312"/>
                  </a:lnTo>
                  <a:lnTo>
                    <a:pt x="716" y="276"/>
                  </a:lnTo>
                  <a:lnTo>
                    <a:pt x="708" y="242"/>
                  </a:lnTo>
                  <a:lnTo>
                    <a:pt x="700" y="208"/>
                  </a:lnTo>
                  <a:lnTo>
                    <a:pt x="686" y="178"/>
                  </a:lnTo>
                  <a:lnTo>
                    <a:pt x="672" y="150"/>
                  </a:lnTo>
                  <a:lnTo>
                    <a:pt x="656" y="122"/>
                  </a:lnTo>
                  <a:lnTo>
                    <a:pt x="636" y="98"/>
                  </a:lnTo>
                  <a:lnTo>
                    <a:pt x="614" y="76"/>
                  </a:lnTo>
                  <a:lnTo>
                    <a:pt x="592" y="56"/>
                  </a:lnTo>
                  <a:lnTo>
                    <a:pt x="566" y="40"/>
                  </a:lnTo>
                  <a:lnTo>
                    <a:pt x="538" y="26"/>
                  </a:lnTo>
                  <a:lnTo>
                    <a:pt x="510" y="14"/>
                  </a:lnTo>
                  <a:lnTo>
                    <a:pt x="478" y="6"/>
                  </a:lnTo>
                  <a:lnTo>
                    <a:pt x="446" y="2"/>
                  </a:lnTo>
                  <a:lnTo>
                    <a:pt x="412" y="0"/>
                  </a:lnTo>
                  <a:lnTo>
                    <a:pt x="412" y="0"/>
                  </a:lnTo>
                  <a:lnTo>
                    <a:pt x="390" y="0"/>
                  </a:lnTo>
                  <a:lnTo>
                    <a:pt x="368" y="2"/>
                  </a:lnTo>
                  <a:lnTo>
                    <a:pt x="348" y="6"/>
                  </a:lnTo>
                  <a:lnTo>
                    <a:pt x="330" y="10"/>
                  </a:lnTo>
                  <a:lnTo>
                    <a:pt x="314" y="14"/>
                  </a:lnTo>
                  <a:lnTo>
                    <a:pt x="298" y="22"/>
                  </a:lnTo>
                  <a:lnTo>
                    <a:pt x="270" y="36"/>
                  </a:lnTo>
                  <a:lnTo>
                    <a:pt x="246" y="52"/>
                  </a:lnTo>
                  <a:lnTo>
                    <a:pt x="226" y="70"/>
                  </a:lnTo>
                  <a:lnTo>
                    <a:pt x="208" y="88"/>
                  </a:lnTo>
                  <a:lnTo>
                    <a:pt x="190" y="106"/>
                  </a:lnTo>
                  <a:lnTo>
                    <a:pt x="190" y="106"/>
                  </a:lnTo>
                  <a:lnTo>
                    <a:pt x="180" y="60"/>
                  </a:lnTo>
                  <a:lnTo>
                    <a:pt x="174" y="38"/>
                  </a:lnTo>
                  <a:lnTo>
                    <a:pt x="168" y="16"/>
                  </a:lnTo>
                  <a:lnTo>
                    <a:pt x="0" y="28"/>
                  </a:lnTo>
                  <a:lnTo>
                    <a:pt x="0" y="28"/>
                  </a:lnTo>
                  <a:lnTo>
                    <a:pt x="16" y="110"/>
                  </a:lnTo>
                  <a:lnTo>
                    <a:pt x="28" y="190"/>
                  </a:lnTo>
                  <a:lnTo>
                    <a:pt x="34" y="230"/>
                  </a:lnTo>
                  <a:lnTo>
                    <a:pt x="38" y="270"/>
                  </a:lnTo>
                  <a:lnTo>
                    <a:pt x="40" y="310"/>
                  </a:lnTo>
                  <a:lnTo>
                    <a:pt x="40" y="352"/>
                  </a:lnTo>
                  <a:lnTo>
                    <a:pt x="40" y="614"/>
                  </a:lnTo>
                  <a:lnTo>
                    <a:pt x="40" y="614"/>
                  </a:lnTo>
                  <a:lnTo>
                    <a:pt x="40" y="652"/>
                  </a:lnTo>
                  <a:lnTo>
                    <a:pt x="38" y="694"/>
                  </a:lnTo>
                  <a:lnTo>
                    <a:pt x="30" y="788"/>
                  </a:lnTo>
                  <a:lnTo>
                    <a:pt x="14" y="938"/>
                  </a:lnTo>
                  <a:lnTo>
                    <a:pt x="230" y="92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sp>
          <p:nvSpPr>
            <p:cNvPr id="76" name="Freeform 75"/>
            <p:cNvSpPr>
              <a:spLocks/>
            </p:cNvSpPr>
            <p:nvPr userDrawn="1"/>
          </p:nvSpPr>
          <p:spPr bwMode="gray">
            <a:xfrm>
              <a:off x="2711" y="2813"/>
              <a:ext cx="488" cy="682"/>
            </a:xfrm>
            <a:custGeom>
              <a:avLst/>
              <a:gdLst/>
              <a:ahLst/>
              <a:cxnLst>
                <a:cxn ang="0">
                  <a:pos x="396" y="136"/>
                </a:cxn>
                <a:cxn ang="0">
                  <a:pos x="322" y="124"/>
                </a:cxn>
                <a:cxn ang="0">
                  <a:pos x="294" y="124"/>
                </a:cxn>
                <a:cxn ang="0">
                  <a:pos x="248" y="126"/>
                </a:cxn>
                <a:cxn ang="0">
                  <a:pos x="210" y="136"/>
                </a:cxn>
                <a:cxn ang="0">
                  <a:pos x="186" y="152"/>
                </a:cxn>
                <a:cxn ang="0">
                  <a:pos x="178" y="174"/>
                </a:cxn>
                <a:cxn ang="0">
                  <a:pos x="178" y="180"/>
                </a:cxn>
                <a:cxn ang="0">
                  <a:pos x="188" y="202"/>
                </a:cxn>
                <a:cxn ang="0">
                  <a:pos x="220" y="228"/>
                </a:cxn>
                <a:cxn ang="0">
                  <a:pos x="264" y="254"/>
                </a:cxn>
                <a:cxn ang="0">
                  <a:pos x="316" y="282"/>
                </a:cxn>
                <a:cxn ang="0">
                  <a:pos x="370" y="314"/>
                </a:cxn>
                <a:cxn ang="0">
                  <a:pos x="424" y="354"/>
                </a:cxn>
                <a:cxn ang="0">
                  <a:pos x="446" y="380"/>
                </a:cxn>
                <a:cxn ang="0">
                  <a:pos x="464" y="410"/>
                </a:cxn>
                <a:cxn ang="0">
                  <a:pos x="476" y="444"/>
                </a:cxn>
                <a:cxn ang="0">
                  <a:pos x="480" y="482"/>
                </a:cxn>
                <a:cxn ang="0">
                  <a:pos x="480" y="504"/>
                </a:cxn>
                <a:cxn ang="0">
                  <a:pos x="470" y="546"/>
                </a:cxn>
                <a:cxn ang="0">
                  <a:pos x="450" y="582"/>
                </a:cxn>
                <a:cxn ang="0">
                  <a:pos x="422" y="612"/>
                </a:cxn>
                <a:cxn ang="0">
                  <a:pos x="386" y="636"/>
                </a:cxn>
                <a:cxn ang="0">
                  <a:pos x="342" y="656"/>
                </a:cxn>
                <a:cxn ang="0">
                  <a:pos x="292" y="668"/>
                </a:cxn>
                <a:cxn ang="0">
                  <a:pos x="234" y="674"/>
                </a:cxn>
                <a:cxn ang="0">
                  <a:pos x="204" y="676"/>
                </a:cxn>
                <a:cxn ang="0">
                  <a:pos x="150" y="674"/>
                </a:cxn>
                <a:cxn ang="0">
                  <a:pos x="58" y="658"/>
                </a:cxn>
                <a:cxn ang="0">
                  <a:pos x="12" y="510"/>
                </a:cxn>
                <a:cxn ang="0">
                  <a:pos x="54" y="522"/>
                </a:cxn>
                <a:cxn ang="0">
                  <a:pos x="130" y="542"/>
                </a:cxn>
                <a:cxn ang="0">
                  <a:pos x="184" y="550"/>
                </a:cxn>
                <a:cxn ang="0">
                  <a:pos x="210" y="552"/>
                </a:cxn>
                <a:cxn ang="0">
                  <a:pos x="244" y="548"/>
                </a:cxn>
                <a:cxn ang="0">
                  <a:pos x="274" y="536"/>
                </a:cxn>
                <a:cxn ang="0">
                  <a:pos x="296" y="516"/>
                </a:cxn>
                <a:cxn ang="0">
                  <a:pos x="304" y="488"/>
                </a:cxn>
                <a:cxn ang="0">
                  <a:pos x="304" y="480"/>
                </a:cxn>
                <a:cxn ang="0">
                  <a:pos x="294" y="460"/>
                </a:cxn>
                <a:cxn ang="0">
                  <a:pos x="266" y="436"/>
                </a:cxn>
                <a:cxn ang="0">
                  <a:pos x="222" y="410"/>
                </a:cxn>
                <a:cxn ang="0">
                  <a:pos x="166" y="380"/>
                </a:cxn>
                <a:cxn ang="0">
                  <a:pos x="110" y="346"/>
                </a:cxn>
                <a:cxn ang="0">
                  <a:pos x="56" y="298"/>
                </a:cxn>
                <a:cxn ang="0">
                  <a:pos x="34" y="272"/>
                </a:cxn>
                <a:cxn ang="0">
                  <a:pos x="16" y="240"/>
                </a:cxn>
                <a:cxn ang="0">
                  <a:pos x="4" y="208"/>
                </a:cxn>
                <a:cxn ang="0">
                  <a:pos x="0" y="174"/>
                </a:cxn>
                <a:cxn ang="0">
                  <a:pos x="2" y="154"/>
                </a:cxn>
                <a:cxn ang="0">
                  <a:pos x="12" y="116"/>
                </a:cxn>
                <a:cxn ang="0">
                  <a:pos x="32" y="84"/>
                </a:cxn>
                <a:cxn ang="0">
                  <a:pos x="60" y="56"/>
                </a:cxn>
                <a:cxn ang="0">
                  <a:pos x="94" y="34"/>
                </a:cxn>
                <a:cxn ang="0">
                  <a:pos x="136" y="18"/>
                </a:cxn>
                <a:cxn ang="0">
                  <a:pos x="184" y="6"/>
                </a:cxn>
                <a:cxn ang="0">
                  <a:pos x="236" y="0"/>
                </a:cxn>
                <a:cxn ang="0">
                  <a:pos x="264" y="0"/>
                </a:cxn>
                <a:cxn ang="0">
                  <a:pos x="344" y="4"/>
                </a:cxn>
                <a:cxn ang="0">
                  <a:pos x="396" y="136"/>
                </a:cxn>
              </a:cxnLst>
              <a:rect l="0" t="0" r="r" b="b"/>
              <a:pathLst>
                <a:path w="480" h="676">
                  <a:moveTo>
                    <a:pt x="396" y="136"/>
                  </a:moveTo>
                  <a:lnTo>
                    <a:pt x="396" y="136"/>
                  </a:lnTo>
                  <a:lnTo>
                    <a:pt x="346" y="128"/>
                  </a:lnTo>
                  <a:lnTo>
                    <a:pt x="322" y="124"/>
                  </a:lnTo>
                  <a:lnTo>
                    <a:pt x="294" y="124"/>
                  </a:lnTo>
                  <a:lnTo>
                    <a:pt x="294" y="124"/>
                  </a:lnTo>
                  <a:lnTo>
                    <a:pt x="270" y="124"/>
                  </a:lnTo>
                  <a:lnTo>
                    <a:pt x="248" y="126"/>
                  </a:lnTo>
                  <a:lnTo>
                    <a:pt x="228" y="130"/>
                  </a:lnTo>
                  <a:lnTo>
                    <a:pt x="210" y="136"/>
                  </a:lnTo>
                  <a:lnTo>
                    <a:pt x="196" y="144"/>
                  </a:lnTo>
                  <a:lnTo>
                    <a:pt x="186" y="152"/>
                  </a:lnTo>
                  <a:lnTo>
                    <a:pt x="180" y="162"/>
                  </a:lnTo>
                  <a:lnTo>
                    <a:pt x="178" y="174"/>
                  </a:lnTo>
                  <a:lnTo>
                    <a:pt x="178" y="174"/>
                  </a:lnTo>
                  <a:lnTo>
                    <a:pt x="178" y="180"/>
                  </a:lnTo>
                  <a:lnTo>
                    <a:pt x="180" y="188"/>
                  </a:lnTo>
                  <a:lnTo>
                    <a:pt x="188" y="202"/>
                  </a:lnTo>
                  <a:lnTo>
                    <a:pt x="202" y="214"/>
                  </a:lnTo>
                  <a:lnTo>
                    <a:pt x="220" y="228"/>
                  </a:lnTo>
                  <a:lnTo>
                    <a:pt x="240" y="242"/>
                  </a:lnTo>
                  <a:lnTo>
                    <a:pt x="264" y="254"/>
                  </a:lnTo>
                  <a:lnTo>
                    <a:pt x="316" y="282"/>
                  </a:lnTo>
                  <a:lnTo>
                    <a:pt x="316" y="282"/>
                  </a:lnTo>
                  <a:lnTo>
                    <a:pt x="342" y="298"/>
                  </a:lnTo>
                  <a:lnTo>
                    <a:pt x="370" y="314"/>
                  </a:lnTo>
                  <a:lnTo>
                    <a:pt x="398" y="332"/>
                  </a:lnTo>
                  <a:lnTo>
                    <a:pt x="424" y="354"/>
                  </a:lnTo>
                  <a:lnTo>
                    <a:pt x="436" y="366"/>
                  </a:lnTo>
                  <a:lnTo>
                    <a:pt x="446" y="380"/>
                  </a:lnTo>
                  <a:lnTo>
                    <a:pt x="456" y="394"/>
                  </a:lnTo>
                  <a:lnTo>
                    <a:pt x="464" y="410"/>
                  </a:lnTo>
                  <a:lnTo>
                    <a:pt x="472" y="426"/>
                  </a:lnTo>
                  <a:lnTo>
                    <a:pt x="476" y="444"/>
                  </a:lnTo>
                  <a:lnTo>
                    <a:pt x="480" y="462"/>
                  </a:lnTo>
                  <a:lnTo>
                    <a:pt x="480" y="482"/>
                  </a:lnTo>
                  <a:lnTo>
                    <a:pt x="480" y="482"/>
                  </a:lnTo>
                  <a:lnTo>
                    <a:pt x="480" y="504"/>
                  </a:lnTo>
                  <a:lnTo>
                    <a:pt x="476" y="526"/>
                  </a:lnTo>
                  <a:lnTo>
                    <a:pt x="470" y="546"/>
                  </a:lnTo>
                  <a:lnTo>
                    <a:pt x="460" y="564"/>
                  </a:lnTo>
                  <a:lnTo>
                    <a:pt x="450" y="582"/>
                  </a:lnTo>
                  <a:lnTo>
                    <a:pt x="436" y="598"/>
                  </a:lnTo>
                  <a:lnTo>
                    <a:pt x="422" y="612"/>
                  </a:lnTo>
                  <a:lnTo>
                    <a:pt x="404" y="626"/>
                  </a:lnTo>
                  <a:lnTo>
                    <a:pt x="386" y="636"/>
                  </a:lnTo>
                  <a:lnTo>
                    <a:pt x="364" y="648"/>
                  </a:lnTo>
                  <a:lnTo>
                    <a:pt x="342" y="656"/>
                  </a:lnTo>
                  <a:lnTo>
                    <a:pt x="318" y="662"/>
                  </a:lnTo>
                  <a:lnTo>
                    <a:pt x="292" y="668"/>
                  </a:lnTo>
                  <a:lnTo>
                    <a:pt x="264" y="672"/>
                  </a:lnTo>
                  <a:lnTo>
                    <a:pt x="234" y="674"/>
                  </a:lnTo>
                  <a:lnTo>
                    <a:pt x="204" y="676"/>
                  </a:lnTo>
                  <a:lnTo>
                    <a:pt x="204" y="676"/>
                  </a:lnTo>
                  <a:lnTo>
                    <a:pt x="176" y="674"/>
                  </a:lnTo>
                  <a:lnTo>
                    <a:pt x="150" y="674"/>
                  </a:lnTo>
                  <a:lnTo>
                    <a:pt x="104" y="666"/>
                  </a:lnTo>
                  <a:lnTo>
                    <a:pt x="58" y="658"/>
                  </a:lnTo>
                  <a:lnTo>
                    <a:pt x="12" y="646"/>
                  </a:lnTo>
                  <a:lnTo>
                    <a:pt x="12" y="510"/>
                  </a:lnTo>
                  <a:lnTo>
                    <a:pt x="12" y="510"/>
                  </a:lnTo>
                  <a:lnTo>
                    <a:pt x="54" y="522"/>
                  </a:lnTo>
                  <a:lnTo>
                    <a:pt x="102" y="536"/>
                  </a:lnTo>
                  <a:lnTo>
                    <a:pt x="130" y="542"/>
                  </a:lnTo>
                  <a:lnTo>
                    <a:pt x="156" y="546"/>
                  </a:lnTo>
                  <a:lnTo>
                    <a:pt x="184" y="550"/>
                  </a:lnTo>
                  <a:lnTo>
                    <a:pt x="210" y="552"/>
                  </a:lnTo>
                  <a:lnTo>
                    <a:pt x="210" y="552"/>
                  </a:lnTo>
                  <a:lnTo>
                    <a:pt x="228" y="550"/>
                  </a:lnTo>
                  <a:lnTo>
                    <a:pt x="244" y="548"/>
                  </a:lnTo>
                  <a:lnTo>
                    <a:pt x="260" y="542"/>
                  </a:lnTo>
                  <a:lnTo>
                    <a:pt x="274" y="536"/>
                  </a:lnTo>
                  <a:lnTo>
                    <a:pt x="286" y="526"/>
                  </a:lnTo>
                  <a:lnTo>
                    <a:pt x="296" y="516"/>
                  </a:lnTo>
                  <a:lnTo>
                    <a:pt x="302" y="502"/>
                  </a:lnTo>
                  <a:lnTo>
                    <a:pt x="304" y="488"/>
                  </a:lnTo>
                  <a:lnTo>
                    <a:pt x="304" y="488"/>
                  </a:lnTo>
                  <a:lnTo>
                    <a:pt x="304" y="480"/>
                  </a:lnTo>
                  <a:lnTo>
                    <a:pt x="302" y="474"/>
                  </a:lnTo>
                  <a:lnTo>
                    <a:pt x="294" y="460"/>
                  </a:lnTo>
                  <a:lnTo>
                    <a:pt x="282" y="448"/>
                  </a:lnTo>
                  <a:lnTo>
                    <a:pt x="266" y="436"/>
                  </a:lnTo>
                  <a:lnTo>
                    <a:pt x="246" y="424"/>
                  </a:lnTo>
                  <a:lnTo>
                    <a:pt x="222" y="410"/>
                  </a:lnTo>
                  <a:lnTo>
                    <a:pt x="166" y="380"/>
                  </a:lnTo>
                  <a:lnTo>
                    <a:pt x="166" y="380"/>
                  </a:lnTo>
                  <a:lnTo>
                    <a:pt x="138" y="364"/>
                  </a:lnTo>
                  <a:lnTo>
                    <a:pt x="110" y="346"/>
                  </a:lnTo>
                  <a:lnTo>
                    <a:pt x="82" y="324"/>
                  </a:lnTo>
                  <a:lnTo>
                    <a:pt x="56" y="298"/>
                  </a:lnTo>
                  <a:lnTo>
                    <a:pt x="44" y="286"/>
                  </a:lnTo>
                  <a:lnTo>
                    <a:pt x="34" y="272"/>
                  </a:lnTo>
                  <a:lnTo>
                    <a:pt x="24" y="256"/>
                  </a:lnTo>
                  <a:lnTo>
                    <a:pt x="16" y="240"/>
                  </a:lnTo>
                  <a:lnTo>
                    <a:pt x="10" y="224"/>
                  </a:lnTo>
                  <a:lnTo>
                    <a:pt x="4" y="208"/>
                  </a:lnTo>
                  <a:lnTo>
                    <a:pt x="2" y="192"/>
                  </a:lnTo>
                  <a:lnTo>
                    <a:pt x="0" y="174"/>
                  </a:lnTo>
                  <a:lnTo>
                    <a:pt x="0" y="174"/>
                  </a:lnTo>
                  <a:lnTo>
                    <a:pt x="2" y="154"/>
                  </a:lnTo>
                  <a:lnTo>
                    <a:pt x="6" y="134"/>
                  </a:lnTo>
                  <a:lnTo>
                    <a:pt x="12" y="116"/>
                  </a:lnTo>
                  <a:lnTo>
                    <a:pt x="20" y="100"/>
                  </a:lnTo>
                  <a:lnTo>
                    <a:pt x="32" y="84"/>
                  </a:lnTo>
                  <a:lnTo>
                    <a:pt x="44" y="70"/>
                  </a:lnTo>
                  <a:lnTo>
                    <a:pt x="60" y="56"/>
                  </a:lnTo>
                  <a:lnTo>
                    <a:pt x="76" y="44"/>
                  </a:lnTo>
                  <a:lnTo>
                    <a:pt x="94" y="34"/>
                  </a:lnTo>
                  <a:lnTo>
                    <a:pt x="114" y="24"/>
                  </a:lnTo>
                  <a:lnTo>
                    <a:pt x="136" y="18"/>
                  </a:lnTo>
                  <a:lnTo>
                    <a:pt x="160" y="10"/>
                  </a:lnTo>
                  <a:lnTo>
                    <a:pt x="184" y="6"/>
                  </a:lnTo>
                  <a:lnTo>
                    <a:pt x="210" y="2"/>
                  </a:lnTo>
                  <a:lnTo>
                    <a:pt x="236" y="0"/>
                  </a:lnTo>
                  <a:lnTo>
                    <a:pt x="264" y="0"/>
                  </a:lnTo>
                  <a:lnTo>
                    <a:pt x="264" y="0"/>
                  </a:lnTo>
                  <a:lnTo>
                    <a:pt x="304" y="0"/>
                  </a:lnTo>
                  <a:lnTo>
                    <a:pt x="344" y="4"/>
                  </a:lnTo>
                  <a:lnTo>
                    <a:pt x="422" y="12"/>
                  </a:lnTo>
                  <a:lnTo>
                    <a:pt x="396" y="136"/>
                  </a:lnTo>
                  <a:close/>
                </a:path>
              </a:pathLst>
            </a:custGeom>
            <a:solidFill>
              <a:srgbClr val="FFFFFF"/>
            </a:solidFill>
            <a:ln w="9525">
              <a:noFill/>
              <a:round/>
              <a:headEnd/>
              <a:tailEnd/>
            </a:ln>
          </p:spPr>
          <p:txBody>
            <a:bodyPr/>
            <a:lstStyle/>
            <a:p>
              <a:pPr fontAlgn="base">
                <a:spcBef>
                  <a:spcPct val="20000"/>
                </a:spcBef>
                <a:spcAft>
                  <a:spcPct val="0"/>
                </a:spcAft>
                <a:defRPr/>
              </a:pPr>
              <a:endParaRPr lang="en-US" dirty="0">
                <a:solidFill>
                  <a:srgbClr val="292926"/>
                </a:solidFill>
              </a:endParaRPr>
            </a:p>
          </p:txBody>
        </p:sp>
      </p:grpSp>
      <p:pic>
        <p:nvPicPr>
          <p:cNvPr id="29" name="Picture 28" descr="Ipsos SRI Logo - BLACK.png"/>
          <p:cNvPicPr>
            <a:picLocks noChangeAspect="1"/>
          </p:cNvPicPr>
          <p:nvPr/>
        </p:nvPicPr>
        <p:blipFill>
          <a:blip r:embed="rId14" cstate="print"/>
          <a:stretch>
            <a:fillRect/>
          </a:stretch>
        </p:blipFill>
        <p:spPr>
          <a:xfrm>
            <a:off x="228736" y="6453333"/>
            <a:ext cx="1077035" cy="226800"/>
          </a:xfrm>
          <a:prstGeom prst="rect">
            <a:avLst/>
          </a:prstGeom>
        </p:spPr>
      </p:pic>
      <p:pic>
        <p:nvPicPr>
          <p:cNvPr id="24" name="Picture 23"/>
          <p:cNvPicPr>
            <a:picLocks noChangeAspect="1"/>
          </p:cNvPicPr>
          <p:nvPr userDrawn="1"/>
        </p:nvPicPr>
        <p:blipFill>
          <a:blip r:embed="rId15" cstate="print"/>
          <a:srcRect/>
          <a:stretch>
            <a:fillRect/>
          </a:stretch>
        </p:blipFill>
        <p:spPr bwMode="auto">
          <a:xfrm>
            <a:off x="8265806" y="6446160"/>
            <a:ext cx="294330" cy="223200"/>
          </a:xfrm>
          <a:prstGeom prst="rect">
            <a:avLst/>
          </a:prstGeom>
          <a:noFill/>
          <a:ln w="9525">
            <a:noFill/>
            <a:miter lim="800000"/>
            <a:headEnd/>
            <a:tailEnd/>
          </a:ln>
        </p:spPr>
      </p:pic>
    </p:spTree>
    <p:extLst>
      <p:ext uri="{BB962C8B-B14F-4D97-AF65-F5344CB8AC3E}">
        <p14:creationId xmlns:p14="http://schemas.microsoft.com/office/powerpoint/2010/main" val="2666434044"/>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Lst>
  <p:txStyles>
    <p:titleStyle>
      <a:lvl1pPr algn="l" rtl="0" eaLnBrk="1" fontAlgn="base" hangingPunct="1">
        <a:spcBef>
          <a:spcPct val="0"/>
        </a:spcBef>
        <a:spcAft>
          <a:spcPct val="0"/>
        </a:spcAft>
        <a:defRPr sz="2400" b="1" baseline="0">
          <a:solidFill>
            <a:schemeClr val="bg1"/>
          </a:solidFill>
          <a:latin typeface="+mn-lt"/>
          <a:ea typeface="+mj-ea"/>
          <a:cs typeface="+mj-cs"/>
        </a:defRPr>
      </a:lvl1pPr>
      <a:lvl2pPr algn="l" rtl="0" eaLnBrk="1" fontAlgn="base" hangingPunct="1">
        <a:spcBef>
          <a:spcPct val="0"/>
        </a:spcBef>
        <a:spcAft>
          <a:spcPct val="0"/>
        </a:spcAft>
        <a:defRPr sz="3000">
          <a:solidFill>
            <a:schemeClr val="tx2"/>
          </a:solidFill>
          <a:latin typeface="Arial Black" pitchFamily="34" charset="0"/>
        </a:defRPr>
      </a:lvl2pPr>
      <a:lvl3pPr algn="l" rtl="0" eaLnBrk="1" fontAlgn="base" hangingPunct="1">
        <a:spcBef>
          <a:spcPct val="0"/>
        </a:spcBef>
        <a:spcAft>
          <a:spcPct val="0"/>
        </a:spcAft>
        <a:defRPr sz="3000">
          <a:solidFill>
            <a:schemeClr val="tx2"/>
          </a:solidFill>
          <a:latin typeface="Arial Black" pitchFamily="34" charset="0"/>
        </a:defRPr>
      </a:lvl3pPr>
      <a:lvl4pPr algn="l" rtl="0" eaLnBrk="1" fontAlgn="base" hangingPunct="1">
        <a:spcBef>
          <a:spcPct val="0"/>
        </a:spcBef>
        <a:spcAft>
          <a:spcPct val="0"/>
        </a:spcAft>
        <a:defRPr sz="3000">
          <a:solidFill>
            <a:schemeClr val="tx2"/>
          </a:solidFill>
          <a:latin typeface="Arial Black" pitchFamily="34" charset="0"/>
        </a:defRPr>
      </a:lvl4pPr>
      <a:lvl5pPr algn="l" rtl="0" eaLnBrk="1" fontAlgn="base" hangingPunct="1">
        <a:spcBef>
          <a:spcPct val="0"/>
        </a:spcBef>
        <a:spcAft>
          <a:spcPct val="0"/>
        </a:spcAft>
        <a:defRPr sz="3000">
          <a:solidFill>
            <a:schemeClr val="tx2"/>
          </a:solidFill>
          <a:latin typeface="Arial Black" pitchFamily="34" charset="0"/>
        </a:defRPr>
      </a:lvl5pPr>
      <a:lvl6pPr marL="457200" algn="l" rtl="0" eaLnBrk="1" fontAlgn="base" hangingPunct="1">
        <a:spcBef>
          <a:spcPct val="0"/>
        </a:spcBef>
        <a:spcAft>
          <a:spcPct val="0"/>
        </a:spcAft>
        <a:defRPr sz="3000">
          <a:solidFill>
            <a:schemeClr val="tx2"/>
          </a:solidFill>
          <a:latin typeface="Arial Black" pitchFamily="34" charset="0"/>
        </a:defRPr>
      </a:lvl6pPr>
      <a:lvl7pPr marL="914400" algn="l" rtl="0" eaLnBrk="1" fontAlgn="base" hangingPunct="1">
        <a:spcBef>
          <a:spcPct val="0"/>
        </a:spcBef>
        <a:spcAft>
          <a:spcPct val="0"/>
        </a:spcAft>
        <a:defRPr sz="3000">
          <a:solidFill>
            <a:schemeClr val="tx2"/>
          </a:solidFill>
          <a:latin typeface="Arial Black" pitchFamily="34" charset="0"/>
        </a:defRPr>
      </a:lvl7pPr>
      <a:lvl8pPr marL="1371600" algn="l" rtl="0" eaLnBrk="1" fontAlgn="base" hangingPunct="1">
        <a:spcBef>
          <a:spcPct val="0"/>
        </a:spcBef>
        <a:spcAft>
          <a:spcPct val="0"/>
        </a:spcAft>
        <a:defRPr sz="3000">
          <a:solidFill>
            <a:schemeClr val="tx2"/>
          </a:solidFill>
          <a:latin typeface="Arial Black" pitchFamily="34" charset="0"/>
        </a:defRPr>
      </a:lvl8pPr>
      <a:lvl9pPr marL="1828800" algn="l" rtl="0" eaLnBrk="1" fontAlgn="base" hangingPunct="1">
        <a:spcBef>
          <a:spcPct val="0"/>
        </a:spcBef>
        <a:spcAft>
          <a:spcPct val="0"/>
        </a:spcAft>
        <a:defRPr sz="3000">
          <a:solidFill>
            <a:schemeClr val="tx2"/>
          </a:solidFill>
          <a:latin typeface="Arial Black" pitchFamily="34" charset="0"/>
        </a:defRPr>
      </a:lvl9pPr>
    </p:titleStyle>
    <p:bodyStyle>
      <a:lvl1pPr marL="180975" indent="-180975" algn="l" rtl="0" eaLnBrk="1" fontAlgn="base" hangingPunct="1">
        <a:spcBef>
          <a:spcPts val="600"/>
        </a:spcBef>
        <a:spcAft>
          <a:spcPct val="0"/>
        </a:spcAft>
        <a:buFont typeface="Arial" pitchFamily="34" charset="0"/>
        <a:buChar char="•"/>
        <a:defRPr sz="1800" baseline="0">
          <a:solidFill>
            <a:schemeClr val="tx1"/>
          </a:solidFill>
          <a:latin typeface="+mn-lt"/>
          <a:ea typeface="+mn-ea"/>
          <a:cs typeface="+mn-cs"/>
        </a:defRPr>
      </a:lvl1pPr>
      <a:lvl2pPr marL="358775" indent="-184150" algn="l" rtl="0" eaLnBrk="1" fontAlgn="base" hangingPunct="1">
        <a:spcBef>
          <a:spcPts val="600"/>
        </a:spcBef>
        <a:spcAft>
          <a:spcPct val="0"/>
        </a:spcAft>
        <a:buFont typeface="Arial" pitchFamily="34" charset="0"/>
        <a:buChar char="•"/>
        <a:defRPr sz="1800">
          <a:solidFill>
            <a:schemeClr val="tx1"/>
          </a:solidFill>
          <a:latin typeface="+mn-lt"/>
        </a:defRPr>
      </a:lvl2pPr>
      <a:lvl3pPr marL="720000" indent="-228600" algn="l" rtl="0" eaLnBrk="1" fontAlgn="base" hangingPunct="1">
        <a:spcBef>
          <a:spcPts val="600"/>
        </a:spcBef>
        <a:spcAft>
          <a:spcPct val="0"/>
        </a:spcAft>
        <a:buFont typeface="Arial" pitchFamily="34" charset="0"/>
        <a:buChar char="•"/>
        <a:defRPr sz="1600">
          <a:solidFill>
            <a:schemeClr val="tx1"/>
          </a:solidFill>
          <a:latin typeface="+mn-lt"/>
        </a:defRPr>
      </a:lvl3pPr>
      <a:lvl4pPr marL="1077913" indent="-273050" algn="l" rtl="0" eaLnBrk="1" fontAlgn="base" hangingPunct="1">
        <a:spcBef>
          <a:spcPts val="600"/>
        </a:spcBef>
        <a:spcAft>
          <a:spcPct val="0"/>
        </a:spcAft>
        <a:buFont typeface="Arial" pitchFamily="34" charset="0"/>
        <a:buChar char="•"/>
        <a:defRPr sz="1600" baseline="0">
          <a:solidFill>
            <a:schemeClr val="tx1"/>
          </a:solidFill>
          <a:latin typeface="+mn-lt"/>
        </a:defRPr>
      </a:lvl4pPr>
      <a:lvl5pPr marL="1436688" indent="-271463" algn="l" rtl="0" eaLnBrk="1" fontAlgn="base" hangingPunct="1">
        <a:spcBef>
          <a:spcPts val="600"/>
        </a:spcBef>
        <a:spcAft>
          <a:spcPct val="0"/>
        </a:spcAft>
        <a:buFont typeface="Arial" pitchFamily="34" charset="0"/>
        <a:buChar char="•"/>
        <a:defRPr sz="1600" baseline="0">
          <a:solidFill>
            <a:schemeClr val="tx1"/>
          </a:solidFill>
          <a:latin typeface="+mn-lt"/>
        </a:defRPr>
      </a:lvl5pPr>
      <a:lvl6pPr marL="2613025" indent="-268288" algn="l" rtl="0" eaLnBrk="1" fontAlgn="base" hangingPunct="1">
        <a:spcBef>
          <a:spcPct val="50000"/>
        </a:spcBef>
        <a:spcAft>
          <a:spcPct val="0"/>
        </a:spcAft>
        <a:buFont typeface="Arial" charset="0"/>
        <a:buChar char="–"/>
        <a:defRPr sz="2000">
          <a:solidFill>
            <a:schemeClr val="tx1"/>
          </a:solidFill>
          <a:latin typeface="+mn-lt"/>
        </a:defRPr>
      </a:lvl6pPr>
      <a:lvl7pPr marL="3070225" indent="-268288" algn="l" rtl="0" eaLnBrk="1" fontAlgn="base" hangingPunct="1">
        <a:spcBef>
          <a:spcPct val="50000"/>
        </a:spcBef>
        <a:spcAft>
          <a:spcPct val="0"/>
        </a:spcAft>
        <a:buFont typeface="Arial" charset="0"/>
        <a:buChar char="–"/>
        <a:defRPr sz="2000">
          <a:solidFill>
            <a:schemeClr val="tx1"/>
          </a:solidFill>
          <a:latin typeface="+mn-lt"/>
        </a:defRPr>
      </a:lvl7pPr>
      <a:lvl8pPr marL="3527425" indent="-268288" algn="l" rtl="0" eaLnBrk="1" fontAlgn="base" hangingPunct="1">
        <a:spcBef>
          <a:spcPct val="50000"/>
        </a:spcBef>
        <a:spcAft>
          <a:spcPct val="0"/>
        </a:spcAft>
        <a:buFont typeface="Arial" charset="0"/>
        <a:buChar char="–"/>
        <a:defRPr sz="2000">
          <a:solidFill>
            <a:schemeClr val="tx1"/>
          </a:solidFill>
          <a:latin typeface="+mn-lt"/>
        </a:defRPr>
      </a:lvl8pPr>
      <a:lvl9pPr marL="3984625" indent="-268288" algn="l" rtl="0" eaLnBrk="1" fontAlgn="base" hangingPunct="1">
        <a:spcBef>
          <a:spcPct val="5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lide Number Placeholder 5"/>
          <p:cNvSpPr>
            <a:spLocks noGrp="1"/>
          </p:cNvSpPr>
          <p:nvPr>
            <p:ph type="sldNum" sz="quarter" idx="4"/>
          </p:nvPr>
        </p:nvSpPr>
        <p:spPr>
          <a:xfrm>
            <a:off x="6553200" y="6356350"/>
            <a:ext cx="2133600" cy="365125"/>
          </a:xfrm>
          <a:prstGeom prst="rect">
            <a:avLst/>
          </a:prstGeom>
        </p:spPr>
        <p:txBody>
          <a:bodyPr/>
          <a:lstStyle>
            <a:lvl1pPr algn="r">
              <a:defRPr/>
            </a:lvl1p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1395305096"/>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ofgem.gov.uk/ofgem-publications/90719/ecocomplianceupdateoctober2014.pdf" TargetMode="External"/><Relationship Id="rId1" Type="http://schemas.openxmlformats.org/officeDocument/2006/relationships/slideLayout" Target="../slideLayouts/slideLayout6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latin typeface="Calibri" panose="020F0502020204030204" pitchFamily="34" charset="0"/>
                <a:cs typeface="Calibri" panose="020F0502020204030204" pitchFamily="34" charset="0"/>
              </a:rPr>
              <a:t>ECO Steering Group Meeting</a:t>
            </a:r>
            <a:endParaRPr lang="en-US" sz="4000"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558000" y="4797152"/>
            <a:ext cx="7633648" cy="1562472"/>
          </a:xfrm>
        </p:spPr>
        <p:txBody>
          <a:bodyPr/>
          <a:lstStyle/>
          <a:p>
            <a:r>
              <a:rPr lang="en-GB" dirty="0">
                <a:latin typeface="Calibri" panose="020F0502020204030204" pitchFamily="34" charset="0"/>
                <a:cs typeface="Calibri" panose="020F0502020204030204" pitchFamily="34" charset="0"/>
              </a:rPr>
              <a:t>Room </a:t>
            </a:r>
            <a:r>
              <a:rPr lang="en-GB" dirty="0" smtClean="0">
                <a:latin typeface="Calibri" panose="020F0502020204030204" pitchFamily="34" charset="0"/>
                <a:cs typeface="Calibri" panose="020F0502020204030204" pitchFamily="34" charset="0"/>
              </a:rPr>
              <a:t>LG03-06, </a:t>
            </a:r>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3 Whitehall </a:t>
            </a:r>
            <a:r>
              <a:rPr lang="en-GB" dirty="0" smtClean="0">
                <a:latin typeface="Calibri" panose="020F0502020204030204" pitchFamily="34" charset="0"/>
                <a:cs typeface="Calibri" panose="020F0502020204030204" pitchFamily="34" charset="0"/>
              </a:rPr>
              <a:t>Place.</a:t>
            </a:r>
          </a:p>
          <a:p>
            <a:endParaRPr lang="en-GB" dirty="0" smtClean="0">
              <a:latin typeface="Calibri" panose="020F0502020204030204" pitchFamily="34" charset="0"/>
              <a:cs typeface="Calibri" panose="020F0502020204030204" pitchFamily="34" charset="0"/>
            </a:endParaRPr>
          </a:p>
          <a:p>
            <a:r>
              <a:rPr lang="en-GB" dirty="0" smtClean="0">
                <a:latin typeface="Calibri" panose="020F0502020204030204" pitchFamily="34" charset="0"/>
                <a:cs typeface="Calibri" panose="020F0502020204030204" pitchFamily="34" charset="0"/>
              </a:rPr>
              <a:t>10.30-12.30pm on Friday 31</a:t>
            </a:r>
            <a:r>
              <a:rPr lang="en-GB" baseline="30000" dirty="0" smtClean="0">
                <a:latin typeface="Calibri" panose="020F0502020204030204" pitchFamily="34" charset="0"/>
                <a:cs typeface="Calibri" panose="020F0502020204030204" pitchFamily="34" charset="0"/>
              </a:rPr>
              <a:t>st</a:t>
            </a:r>
            <a:r>
              <a:rPr lang="en-GB" dirty="0" smtClean="0">
                <a:latin typeface="Calibri" panose="020F0502020204030204" pitchFamily="34" charset="0"/>
                <a:cs typeface="Calibri" panose="020F0502020204030204" pitchFamily="34" charset="0"/>
              </a:rPr>
              <a:t> October 2014.</a:t>
            </a:r>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2357430"/>
            <a:ext cx="7600928" cy="400110"/>
          </a:xfrm>
          <a:prstGeom prst="rect">
            <a:avLst/>
          </a:prstGeom>
          <a:noFill/>
          <a:ln>
            <a:noFill/>
          </a:ln>
        </p:spPr>
        <p:txBody>
          <a:bodyPr wrap="square" rtlCol="0">
            <a:spAutoFit/>
          </a:bodyPr>
          <a:lstStyle/>
          <a:p>
            <a:pPr algn="r">
              <a:spcBef>
                <a:spcPct val="0"/>
              </a:spcBef>
              <a:spcAft>
                <a:spcPts val="600"/>
              </a:spcAft>
            </a:pPr>
            <a:r>
              <a:rPr lang="en-GB" altLang="en-US"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Ofgem ECO Update</a:t>
            </a:r>
          </a:p>
        </p:txBody>
      </p:sp>
      <p:sp>
        <p:nvSpPr>
          <p:cNvPr id="3" name="TextBox 2"/>
          <p:cNvSpPr txBox="1"/>
          <p:nvPr/>
        </p:nvSpPr>
        <p:spPr>
          <a:xfrm>
            <a:off x="4572000" y="3656444"/>
            <a:ext cx="4000528" cy="415498"/>
          </a:xfrm>
          <a:prstGeom prst="rect">
            <a:avLst/>
          </a:prstGeom>
          <a:noFill/>
          <a:ln>
            <a:noFill/>
          </a:ln>
        </p:spPr>
        <p:txBody>
          <a:bodyPr wrap="square" rtlCol="0">
            <a:spAutoFit/>
          </a:bodyPr>
          <a:lstStyle/>
          <a:p>
            <a:pPr algn="r"/>
            <a:r>
              <a:rPr lang="en-GB" sz="1100" b="1" dirty="0" smtClean="0">
                <a:solidFill>
                  <a:prstClr val="black">
                    <a:lumMod val="75000"/>
                    <a:lumOff val="25000"/>
                  </a:prstClr>
                </a:solidFill>
                <a:latin typeface="Verdana" pitchFamily="34" charset="0"/>
                <a:ea typeface="Verdana" pitchFamily="34" charset="0"/>
                <a:cs typeface="Verdana" pitchFamily="34" charset="0"/>
              </a:rPr>
              <a:t>Andy Abraham, Kate Duffy &amp; Zankhana Shah</a:t>
            </a:r>
          </a:p>
          <a:p>
            <a:pPr algn="r"/>
            <a:r>
              <a:rPr lang="en-GB" sz="1000" dirty="0" smtClean="0">
                <a:solidFill>
                  <a:prstClr val="black">
                    <a:lumMod val="75000"/>
                    <a:lumOff val="25000"/>
                  </a:prstClr>
                </a:solidFill>
                <a:latin typeface="Verdana" pitchFamily="34" charset="0"/>
                <a:ea typeface="Verdana" pitchFamily="34" charset="0"/>
                <a:cs typeface="Verdana" pitchFamily="34" charset="0"/>
              </a:rPr>
              <a:t>31/10/14</a:t>
            </a:r>
            <a:endParaRPr lang="en-GB" sz="1000" dirty="0">
              <a:solidFill>
                <a:prstClr val="black">
                  <a:lumMod val="75000"/>
                  <a:lumOff val="25000"/>
                </a:prstClr>
              </a:solidFill>
              <a:latin typeface="Verdana" pitchFamily="34" charset="0"/>
              <a:ea typeface="Verdana" pitchFamily="34" charset="0"/>
              <a:cs typeface="Verdana" pitchFamily="34" charset="0"/>
            </a:endParaRPr>
          </a:p>
        </p:txBody>
      </p:sp>
      <p:sp>
        <p:nvSpPr>
          <p:cNvPr id="4"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10</a:t>
            </a:fld>
            <a:endParaRPr lang="en-US" dirty="0">
              <a:solidFill>
                <a:schemeClr val="tx1"/>
              </a:solidFill>
            </a:endParaRPr>
          </a:p>
        </p:txBody>
      </p:sp>
    </p:spTree>
    <p:extLst>
      <p:ext uri="{BB962C8B-B14F-4D97-AF65-F5344CB8AC3E}">
        <p14:creationId xmlns:p14="http://schemas.microsoft.com/office/powerpoint/2010/main" val="1340538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153988" y="4996914"/>
            <a:ext cx="878522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Font typeface="Arial" charset="0"/>
              <a:buChar char="•"/>
            </a:pPr>
            <a:r>
              <a:rPr lang="en-GB" altLang="en-US" sz="1400" dirty="0">
                <a:solidFill>
                  <a:prstClr val="black"/>
                </a:solidFill>
              </a:rPr>
              <a:t>The scheme is currently 70% of the way through phases 1-3 (which cover the period 1 January 2013 to 31 March 2015).</a:t>
            </a:r>
          </a:p>
          <a:p>
            <a:pPr eaLnBrk="1" hangingPunct="1">
              <a:lnSpc>
                <a:spcPct val="150000"/>
              </a:lnSpc>
              <a:buFont typeface="Arial" charset="0"/>
              <a:buChar char="•"/>
            </a:pPr>
            <a:r>
              <a:rPr lang="en-GB" altLang="en-US" sz="1400" dirty="0">
                <a:solidFill>
                  <a:prstClr val="black"/>
                </a:solidFill>
              </a:rPr>
              <a:t>100% of the </a:t>
            </a:r>
            <a:r>
              <a:rPr lang="en-GB" altLang="en-US" sz="1400" dirty="0" smtClean="0">
                <a:solidFill>
                  <a:prstClr val="black"/>
                </a:solidFill>
              </a:rPr>
              <a:t>aggregated HHCRO </a:t>
            </a:r>
            <a:r>
              <a:rPr lang="en-GB" altLang="en-US" sz="1400" dirty="0">
                <a:solidFill>
                  <a:prstClr val="black"/>
                </a:solidFill>
              </a:rPr>
              <a:t>obligation has been </a:t>
            </a:r>
            <a:r>
              <a:rPr lang="en-GB" altLang="en-US" sz="1400" dirty="0" smtClean="0">
                <a:solidFill>
                  <a:prstClr val="black"/>
                </a:solidFill>
              </a:rPr>
              <a:t>approved, however progress of energy companies varies. </a:t>
            </a:r>
          </a:p>
          <a:p>
            <a:pPr eaLnBrk="1" hangingPunct="1">
              <a:buFont typeface="Arial" charset="0"/>
              <a:buChar char="•"/>
            </a:pPr>
            <a:r>
              <a:rPr lang="en-GB" altLang="en-US" sz="1400" dirty="0" smtClean="0">
                <a:solidFill>
                  <a:prstClr val="black"/>
                </a:solidFill>
              </a:rPr>
              <a:t>A full breakdown of individual energy company progress is available in the Annex of October’s ECO Compliance </a:t>
            </a:r>
            <a:r>
              <a:rPr lang="en-GB" altLang="en-US" sz="1400" dirty="0">
                <a:solidFill>
                  <a:prstClr val="black"/>
                </a:solidFill>
              </a:rPr>
              <a:t>U</a:t>
            </a:r>
            <a:r>
              <a:rPr lang="en-GB" altLang="en-US" sz="1400" dirty="0" smtClean="0">
                <a:solidFill>
                  <a:prstClr val="black"/>
                </a:solidFill>
              </a:rPr>
              <a:t>pdate.</a:t>
            </a:r>
            <a:r>
              <a:rPr lang="en-GB" altLang="en-US" sz="1400" baseline="30000" dirty="0">
                <a:solidFill>
                  <a:prstClr val="black"/>
                </a:solidFill>
              </a:rPr>
              <a:t> </a:t>
            </a:r>
            <a:r>
              <a:rPr lang="en-GB" altLang="en-US" sz="1400" baseline="30000" dirty="0" smtClean="0">
                <a:solidFill>
                  <a:prstClr val="black"/>
                </a:solidFill>
              </a:rPr>
              <a:t>1</a:t>
            </a:r>
          </a:p>
          <a:p>
            <a:pPr marL="0" indent="0" algn="r" eaLnBrk="1" hangingPunct="1">
              <a:lnSpc>
                <a:spcPct val="150000"/>
              </a:lnSpc>
            </a:pPr>
            <a:r>
              <a:rPr lang="en-GB" altLang="en-US" sz="1400" baseline="30000" dirty="0" smtClean="0">
                <a:solidFill>
                  <a:prstClr val="black"/>
                </a:solidFill>
              </a:rPr>
              <a:t>1</a:t>
            </a:r>
            <a:r>
              <a:rPr lang="en-GB" altLang="en-US" sz="1400" dirty="0" smtClean="0">
                <a:solidFill>
                  <a:prstClr val="black"/>
                </a:solidFill>
              </a:rPr>
              <a:t> </a:t>
            </a:r>
            <a:r>
              <a:rPr lang="en-GB" altLang="en-US" sz="1200" dirty="0">
                <a:solidFill>
                  <a:prstClr val="black"/>
                </a:solidFill>
                <a:hlinkClick r:id="rId2"/>
              </a:rPr>
              <a:t>https://</a:t>
            </a:r>
            <a:r>
              <a:rPr lang="en-GB" altLang="en-US" sz="1200" dirty="0" smtClean="0">
                <a:solidFill>
                  <a:prstClr val="black"/>
                </a:solidFill>
                <a:hlinkClick r:id="rId2"/>
              </a:rPr>
              <a:t>www.ofgem.gov.uk/ofgem-publications/90719/ecocomplianceupdateoctober2014.pdf</a:t>
            </a:r>
            <a:r>
              <a:rPr lang="en-GB" altLang="en-US" sz="1200" dirty="0" smtClean="0">
                <a:solidFill>
                  <a:prstClr val="black"/>
                </a:solidFill>
              </a:rPr>
              <a:t> </a:t>
            </a:r>
            <a:endParaRPr lang="en-GB" altLang="en-US" sz="1200" dirty="0">
              <a:solidFill>
                <a:prstClr val="black"/>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888" y="1624700"/>
            <a:ext cx="7653536" cy="3388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2"/>
          <p:cNvSpPr txBox="1">
            <a:spLocks/>
          </p:cNvSpPr>
          <p:nvPr/>
        </p:nvSpPr>
        <p:spPr>
          <a:xfrm>
            <a:off x="428596" y="1124744"/>
            <a:ext cx="8229600" cy="57606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defRPr/>
            </a:pPr>
            <a:r>
              <a:rPr lang="en-US" sz="2800" b="1" smtClean="0">
                <a:solidFill>
                  <a:prstClr val="black"/>
                </a:solidFill>
              </a:rPr>
              <a:t>Operational Update</a:t>
            </a:r>
            <a:endParaRPr lang="en-US" sz="2800" b="1" dirty="0">
              <a:solidFill>
                <a:prstClr val="black"/>
              </a:solidFill>
            </a:endParaRPr>
          </a:p>
        </p:txBody>
      </p:sp>
      <p:sp>
        <p:nvSpPr>
          <p:cNvPr id="6"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11</a:t>
            </a:fld>
            <a:endParaRPr lang="en-US" dirty="0">
              <a:solidFill>
                <a:schemeClr val="tx1"/>
              </a:solidFill>
            </a:endParaRPr>
          </a:p>
        </p:txBody>
      </p:sp>
    </p:spTree>
    <p:extLst>
      <p:ext uri="{BB962C8B-B14F-4D97-AF65-F5344CB8AC3E}">
        <p14:creationId xmlns:p14="http://schemas.microsoft.com/office/powerpoint/2010/main" val="18129701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1520" y="1772816"/>
            <a:ext cx="8373616" cy="4032448"/>
          </a:xfrm>
        </p:spPr>
        <p:txBody>
          <a:bodyPr/>
          <a:lstStyle/>
          <a:p>
            <a:pPr marL="285750">
              <a:spcBef>
                <a:spcPts val="0"/>
              </a:spcBef>
              <a:defRPr/>
            </a:pPr>
            <a:r>
              <a:rPr lang="en-GB" sz="2000" dirty="0"/>
              <a:t>Hard-to-Treat Cavity (HTTC) </a:t>
            </a:r>
          </a:p>
          <a:p>
            <a:pPr marL="685800" lvl="1">
              <a:spcBef>
                <a:spcPts val="0"/>
              </a:spcBef>
              <a:defRPr/>
            </a:pPr>
            <a:endParaRPr lang="en-GB" sz="1600" dirty="0" smtClean="0"/>
          </a:p>
          <a:p>
            <a:pPr marL="685800" lvl="1">
              <a:spcBef>
                <a:spcPts val="0"/>
              </a:spcBef>
              <a:defRPr/>
            </a:pPr>
            <a:r>
              <a:rPr lang="en-GB" sz="1600" dirty="0" smtClean="0"/>
              <a:t>31 October is </a:t>
            </a:r>
            <a:r>
              <a:rPr lang="en-GB" sz="1600" dirty="0"/>
              <a:t>the deadline for suppliers to submit their final </a:t>
            </a:r>
            <a:r>
              <a:rPr lang="en-GB" sz="1600" dirty="0" smtClean="0"/>
              <a:t>results for our HTTC review.</a:t>
            </a:r>
          </a:p>
          <a:p>
            <a:pPr marL="685800" lvl="1">
              <a:spcBef>
                <a:spcPts val="0"/>
              </a:spcBef>
              <a:defRPr/>
            </a:pPr>
            <a:r>
              <a:rPr lang="en-GB" sz="1600" dirty="0" smtClean="0"/>
              <a:t>We </a:t>
            </a:r>
            <a:r>
              <a:rPr lang="en-GB" sz="1600" dirty="0"/>
              <a:t>are determining outcomes </a:t>
            </a:r>
            <a:r>
              <a:rPr lang="en-GB" sz="1600" dirty="0" smtClean="0"/>
              <a:t>of the review on an individual supplier basis as data is provided.</a:t>
            </a:r>
          </a:p>
          <a:p>
            <a:pPr marL="685800" lvl="1">
              <a:spcBef>
                <a:spcPts val="0"/>
              </a:spcBef>
              <a:defRPr/>
            </a:pPr>
            <a:r>
              <a:rPr lang="en-GB" sz="1600" dirty="0" smtClean="0"/>
              <a:t>Some suppliers have already submitted their responses and we are reviewing these at present. </a:t>
            </a:r>
          </a:p>
          <a:p>
            <a:pPr marL="685800" lvl="1">
              <a:spcBef>
                <a:spcPts val="0"/>
              </a:spcBef>
              <a:defRPr/>
            </a:pPr>
            <a:r>
              <a:rPr lang="en-GB" sz="1600" dirty="0" smtClean="0"/>
              <a:t>We expect to have finalised and processed the first  set of measures in early November.</a:t>
            </a:r>
          </a:p>
          <a:p>
            <a:pPr marL="685800" lvl="1">
              <a:spcBef>
                <a:spcPts val="0"/>
              </a:spcBef>
              <a:defRPr/>
            </a:pPr>
            <a:r>
              <a:rPr lang="en-GB" sz="1600" dirty="0" smtClean="0"/>
              <a:t>Others will be </a:t>
            </a:r>
            <a:r>
              <a:rPr lang="en-GB" sz="1600" dirty="0"/>
              <a:t>finalised and </a:t>
            </a:r>
            <a:r>
              <a:rPr lang="en-GB" sz="1600" dirty="0" smtClean="0"/>
              <a:t>processed in late </a:t>
            </a:r>
            <a:r>
              <a:rPr lang="en-GB" sz="1600" dirty="0"/>
              <a:t>N</a:t>
            </a:r>
            <a:r>
              <a:rPr lang="en-GB" sz="1600" dirty="0" smtClean="0"/>
              <a:t>ovember / early </a:t>
            </a:r>
            <a:r>
              <a:rPr lang="en-GB" sz="1600" dirty="0"/>
              <a:t>D</a:t>
            </a:r>
            <a:r>
              <a:rPr lang="en-GB" sz="1600" dirty="0" smtClean="0"/>
              <a:t>ecember. </a:t>
            </a:r>
          </a:p>
          <a:p>
            <a:pPr marL="685800" lvl="1">
              <a:spcBef>
                <a:spcPts val="0"/>
              </a:spcBef>
              <a:defRPr/>
            </a:pPr>
            <a:r>
              <a:rPr lang="en-GB" sz="1600" dirty="0" smtClean="0"/>
              <a:t>We </a:t>
            </a:r>
            <a:r>
              <a:rPr lang="en-GB" sz="1600" dirty="0"/>
              <a:t>expect to reach a final determination on these measures before Christmas 2014 (subject to data availability and quality).</a:t>
            </a:r>
            <a:endParaRPr lang="en-US" sz="1600" b="1" dirty="0"/>
          </a:p>
          <a:p>
            <a:pPr marL="685800" lvl="1">
              <a:spcBef>
                <a:spcPts val="0"/>
              </a:spcBef>
              <a:defRPr/>
            </a:pPr>
            <a:r>
              <a:rPr lang="en-GB" sz="1600" dirty="0" smtClean="0"/>
              <a:t>Following processing , measures will either be approved, reclassified, or rejected.</a:t>
            </a:r>
          </a:p>
          <a:p>
            <a:pPr marL="685800" lvl="1">
              <a:spcBef>
                <a:spcPts val="0"/>
              </a:spcBef>
              <a:defRPr/>
            </a:pPr>
            <a:r>
              <a:rPr lang="en-GB" sz="1600" dirty="0" smtClean="0"/>
              <a:t>Where we reject measures we will issue rejection letters to suppliers detailing:</a:t>
            </a:r>
          </a:p>
        </p:txBody>
      </p:sp>
      <p:sp>
        <p:nvSpPr>
          <p:cNvPr id="7" name="Title 2"/>
          <p:cNvSpPr>
            <a:spLocks noGrp="1"/>
          </p:cNvSpPr>
          <p:nvPr>
            <p:ph type="title"/>
          </p:nvPr>
        </p:nvSpPr>
        <p:spPr>
          <a:xfrm>
            <a:off x="428596" y="1196752"/>
            <a:ext cx="8229600" cy="576064"/>
          </a:xfrm>
        </p:spPr>
        <p:txBody>
          <a:bodyPr/>
          <a:lstStyle/>
          <a:p>
            <a:pPr fontAlgn="auto">
              <a:spcBef>
                <a:spcPts val="0"/>
              </a:spcBef>
              <a:spcAft>
                <a:spcPts val="0"/>
              </a:spcAft>
              <a:defRPr/>
            </a:pPr>
            <a:r>
              <a:rPr lang="en-US" sz="2800" b="1" dirty="0" smtClean="0"/>
              <a:t>Operational Update</a:t>
            </a:r>
            <a:endParaRPr lang="en-US" sz="2800" b="1" dirty="0"/>
          </a:p>
        </p:txBody>
      </p:sp>
      <p:sp>
        <p:nvSpPr>
          <p:cNvPr id="2" name="TextBox 1"/>
          <p:cNvSpPr txBox="1"/>
          <p:nvPr/>
        </p:nvSpPr>
        <p:spPr>
          <a:xfrm>
            <a:off x="971600" y="5085184"/>
            <a:ext cx="7200800" cy="1077218"/>
          </a:xfrm>
          <a:prstGeom prst="rect">
            <a:avLst/>
          </a:prstGeom>
          <a:noFill/>
        </p:spPr>
        <p:txBody>
          <a:bodyPr wrap="square" numCol="2" rtlCol="0">
            <a:spAutoFit/>
          </a:bodyPr>
          <a:lstStyle/>
          <a:p>
            <a:pPr marL="171450" indent="-171450">
              <a:buFont typeface="Arial" panose="020B0604020202020204" pitchFamily="34" charset="0"/>
              <a:buChar char="•"/>
            </a:pPr>
            <a:r>
              <a:rPr lang="en-GB" sz="1600" dirty="0">
                <a:solidFill>
                  <a:prstClr val="black"/>
                </a:solidFill>
              </a:rPr>
              <a:t>measure reference number; </a:t>
            </a:r>
          </a:p>
          <a:p>
            <a:pPr marL="171450" indent="-171450">
              <a:buFont typeface="Arial" panose="020B0604020202020204" pitchFamily="34" charset="0"/>
              <a:buChar char="•"/>
            </a:pPr>
            <a:r>
              <a:rPr lang="en-GB" sz="1600" dirty="0" smtClean="0">
                <a:solidFill>
                  <a:prstClr val="black"/>
                </a:solidFill>
              </a:rPr>
              <a:t>measure </a:t>
            </a:r>
            <a:r>
              <a:rPr lang="en-GB" sz="1600" dirty="0">
                <a:solidFill>
                  <a:prstClr val="black"/>
                </a:solidFill>
              </a:rPr>
              <a:t>type; </a:t>
            </a:r>
            <a:endParaRPr lang="en-GB" sz="1600" dirty="0" smtClean="0">
              <a:solidFill>
                <a:prstClr val="black"/>
              </a:solidFill>
            </a:endParaRPr>
          </a:p>
          <a:p>
            <a:pPr marL="171450" indent="-171450">
              <a:buFont typeface="Arial" panose="020B0604020202020204" pitchFamily="34" charset="0"/>
              <a:buChar char="•"/>
            </a:pPr>
            <a:r>
              <a:rPr lang="en-GB" sz="1600" dirty="0" smtClean="0">
                <a:solidFill>
                  <a:prstClr val="black"/>
                </a:solidFill>
              </a:rPr>
              <a:t>date </a:t>
            </a:r>
            <a:r>
              <a:rPr lang="en-GB" sz="1600" dirty="0">
                <a:solidFill>
                  <a:prstClr val="black"/>
                </a:solidFill>
              </a:rPr>
              <a:t>of installation; </a:t>
            </a:r>
            <a:endParaRPr lang="en-GB" sz="1600" dirty="0" smtClean="0">
              <a:solidFill>
                <a:prstClr val="black"/>
              </a:solidFill>
            </a:endParaRPr>
          </a:p>
          <a:p>
            <a:pPr marL="171450" indent="-171450">
              <a:buFont typeface="Arial" panose="020B0604020202020204" pitchFamily="34" charset="0"/>
              <a:buChar char="•"/>
            </a:pPr>
            <a:endParaRPr lang="en-GB" sz="1600" dirty="0">
              <a:solidFill>
                <a:prstClr val="black"/>
              </a:solidFill>
            </a:endParaRPr>
          </a:p>
          <a:p>
            <a:pPr marL="171450" indent="-171450">
              <a:buFont typeface="Arial" panose="020B0604020202020204" pitchFamily="34" charset="0"/>
              <a:buChar char="•"/>
            </a:pPr>
            <a:r>
              <a:rPr lang="en-GB" sz="1600" dirty="0" smtClean="0">
                <a:solidFill>
                  <a:prstClr val="black"/>
                </a:solidFill>
              </a:rPr>
              <a:t>reason </a:t>
            </a:r>
            <a:r>
              <a:rPr lang="en-GB" sz="1600" dirty="0">
                <a:solidFill>
                  <a:prstClr val="black"/>
                </a:solidFill>
              </a:rPr>
              <a:t>for rejection; and </a:t>
            </a:r>
          </a:p>
          <a:p>
            <a:pPr marL="171450" indent="-171450">
              <a:buFont typeface="Arial" panose="020B0604020202020204" pitchFamily="34" charset="0"/>
              <a:buChar char="•"/>
            </a:pPr>
            <a:r>
              <a:rPr lang="en-GB" sz="1600" dirty="0">
                <a:solidFill>
                  <a:prstClr val="black"/>
                </a:solidFill>
              </a:rPr>
              <a:t>part of the postcode for the premises at which the measure was </a:t>
            </a:r>
            <a:r>
              <a:rPr lang="en-GB" sz="1600" dirty="0" smtClean="0">
                <a:solidFill>
                  <a:prstClr val="black"/>
                </a:solidFill>
              </a:rPr>
              <a:t>installed. </a:t>
            </a:r>
            <a:endParaRPr lang="en-GB" sz="1600" dirty="0">
              <a:solidFill>
                <a:prstClr val="black"/>
              </a:solidFill>
            </a:endParaRPr>
          </a:p>
          <a:p>
            <a:pPr marL="171450" indent="-171450">
              <a:buFont typeface="Arial" panose="020B0604020202020204" pitchFamily="34" charset="0"/>
              <a:buChar char="•"/>
            </a:pPr>
            <a:endParaRPr lang="en-GB" sz="1200" dirty="0">
              <a:solidFill>
                <a:prstClr val="black"/>
              </a:solidFill>
            </a:endParaRPr>
          </a:p>
        </p:txBody>
      </p:sp>
      <p:sp>
        <p:nvSpPr>
          <p:cNvPr id="6"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12</a:t>
            </a:fld>
            <a:endParaRPr lang="en-US" dirty="0">
              <a:solidFill>
                <a:schemeClr val="tx1"/>
              </a:solidFill>
            </a:endParaRPr>
          </a:p>
        </p:txBody>
      </p:sp>
    </p:spTree>
    <p:extLst>
      <p:ext uri="{BB962C8B-B14F-4D97-AF65-F5344CB8AC3E}">
        <p14:creationId xmlns:p14="http://schemas.microsoft.com/office/powerpoint/2010/main" val="6690109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251520" y="1687155"/>
            <a:ext cx="8784976"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285750" indent="-342900" eaLnBrk="1" fontAlgn="base" hangingPunct="1">
              <a:lnSpc>
                <a:spcPct val="150000"/>
              </a:lnSpc>
              <a:spcAft>
                <a:spcPct val="0"/>
              </a:spcAft>
              <a:buFont typeface="Arial" pitchFamily="34" charset="0"/>
              <a:buChar char="•"/>
              <a:defRPr/>
            </a:pPr>
            <a:r>
              <a:rPr lang="en-GB" altLang="en-US" sz="2000" dirty="0" smtClean="0">
                <a:solidFill>
                  <a:prstClr val="black"/>
                </a:solidFill>
                <a:latin typeface="Calibri"/>
              </a:rPr>
              <a:t>Closedown activities</a:t>
            </a:r>
          </a:p>
          <a:p>
            <a:pPr marL="685800" lvl="1" eaLnBrk="1" fontAlgn="base" hangingPunct="1">
              <a:lnSpc>
                <a:spcPct val="150000"/>
              </a:lnSpc>
              <a:spcAft>
                <a:spcPct val="0"/>
              </a:spcAft>
              <a:buFont typeface="Arial" pitchFamily="34" charset="0"/>
              <a:buChar char="–"/>
              <a:defRPr/>
            </a:pPr>
            <a:r>
              <a:rPr lang="en-GB" altLang="en-US" sz="1600" dirty="0">
                <a:solidFill>
                  <a:prstClr val="black"/>
                </a:solidFill>
                <a:latin typeface="Calibri"/>
              </a:rPr>
              <a:t>Timetable for key closedown activities shared with obligated parties</a:t>
            </a:r>
          </a:p>
          <a:p>
            <a:pPr marL="685800" lvl="1" eaLnBrk="1" fontAlgn="base" hangingPunct="1">
              <a:spcAft>
                <a:spcPct val="0"/>
              </a:spcAft>
              <a:buFont typeface="Arial" pitchFamily="34" charset="0"/>
              <a:buChar char="–"/>
              <a:defRPr/>
            </a:pPr>
            <a:r>
              <a:rPr lang="en-US" sz="1600" dirty="0">
                <a:solidFill>
                  <a:prstClr val="black"/>
                </a:solidFill>
                <a:latin typeface="Calibri"/>
              </a:rPr>
              <a:t>Interim measures </a:t>
            </a:r>
          </a:p>
          <a:p>
            <a:pPr marL="985838" lvl="1" indent="-273050" eaLnBrk="1" fontAlgn="base" hangingPunct="1">
              <a:spcAft>
                <a:spcPct val="0"/>
              </a:spcAft>
              <a:buFont typeface="Arial" pitchFamily="34" charset="0"/>
              <a:buChar char="•"/>
              <a:defRPr/>
            </a:pPr>
            <a:r>
              <a:rPr lang="en-US" sz="1600" dirty="0">
                <a:solidFill>
                  <a:prstClr val="black"/>
                </a:solidFill>
                <a:latin typeface="Calibri"/>
              </a:rPr>
              <a:t>Work being undertaken with suppliers to reduce errors or other issues associated with the future notification of interim measures, to facilitate assessment of these measures once they are notified. </a:t>
            </a:r>
          </a:p>
          <a:p>
            <a:pPr marL="985838" lvl="1" indent="-273050" eaLnBrk="1" fontAlgn="base" hangingPunct="1">
              <a:spcAft>
                <a:spcPct val="0"/>
              </a:spcAft>
              <a:buFont typeface="Arial" pitchFamily="34" charset="0"/>
              <a:buChar char="•"/>
              <a:defRPr/>
            </a:pPr>
            <a:r>
              <a:rPr lang="en-US" sz="1600" dirty="0">
                <a:solidFill>
                  <a:prstClr val="black"/>
                </a:solidFill>
                <a:latin typeface="Calibri"/>
              </a:rPr>
              <a:t>Notification timetable dependent on date ECO1.2 legislation is made. </a:t>
            </a:r>
            <a:endParaRPr lang="en-US" sz="1600" dirty="0" smtClean="0">
              <a:solidFill>
                <a:prstClr val="black"/>
              </a:solidFill>
              <a:latin typeface="Calibri"/>
            </a:endParaRPr>
          </a:p>
          <a:p>
            <a:pPr marL="985838" lvl="1" indent="-273050" eaLnBrk="1" fontAlgn="base" hangingPunct="1">
              <a:spcAft>
                <a:spcPct val="0"/>
              </a:spcAft>
              <a:buFont typeface="Arial" pitchFamily="34" charset="0"/>
              <a:buChar char="•"/>
              <a:defRPr/>
            </a:pPr>
            <a:r>
              <a:rPr lang="en-US" sz="1600" dirty="0" smtClean="0">
                <a:solidFill>
                  <a:prstClr val="black"/>
                </a:solidFill>
                <a:latin typeface="Calibri"/>
              </a:rPr>
              <a:t>For </a:t>
            </a:r>
            <a:r>
              <a:rPr lang="en-US" sz="1600" dirty="0">
                <a:solidFill>
                  <a:prstClr val="black"/>
                </a:solidFill>
                <a:latin typeface="Calibri"/>
              </a:rPr>
              <a:t>example: if legislation is made in December, interim measure notification deadline will be 31 January 2015.  Assessment of notifications will be conducted in February processing round. Any interim measures notified in December (once legislation comes into force) will be assessed in the January processing round. </a:t>
            </a:r>
            <a:endParaRPr lang="en-US" sz="1600" dirty="0" smtClean="0">
              <a:solidFill>
                <a:prstClr val="black"/>
              </a:solidFill>
              <a:latin typeface="Calibri"/>
            </a:endParaRPr>
          </a:p>
          <a:p>
            <a:pPr marL="685800" lvl="1" eaLnBrk="1" fontAlgn="base" hangingPunct="1">
              <a:spcAft>
                <a:spcPct val="0"/>
              </a:spcAft>
              <a:buFont typeface="Arial" pitchFamily="34" charset="0"/>
              <a:buChar char="–"/>
              <a:defRPr/>
            </a:pPr>
            <a:r>
              <a:rPr lang="en-GB" sz="1600" dirty="0" smtClean="0">
                <a:solidFill>
                  <a:prstClr val="black"/>
                </a:solidFill>
                <a:latin typeface="Calibri"/>
              </a:rPr>
              <a:t>Improving transparency – </a:t>
            </a:r>
            <a:r>
              <a:rPr lang="en-GB" sz="1600" dirty="0">
                <a:solidFill>
                  <a:prstClr val="black"/>
                </a:solidFill>
                <a:latin typeface="Calibri"/>
              </a:rPr>
              <a:t>we are working </a:t>
            </a:r>
            <a:r>
              <a:rPr lang="en-GB" sz="1600" dirty="0" smtClean="0">
                <a:solidFill>
                  <a:prstClr val="black"/>
                </a:solidFill>
                <a:latin typeface="Calibri"/>
              </a:rPr>
              <a:t>to provide further </a:t>
            </a:r>
            <a:r>
              <a:rPr lang="en-GB" sz="1600" dirty="0">
                <a:solidFill>
                  <a:prstClr val="black"/>
                </a:solidFill>
                <a:latin typeface="Calibri"/>
              </a:rPr>
              <a:t>information </a:t>
            </a:r>
            <a:r>
              <a:rPr lang="en-GB" sz="1600" dirty="0" smtClean="0">
                <a:solidFill>
                  <a:prstClr val="black"/>
                </a:solidFill>
                <a:latin typeface="Calibri"/>
              </a:rPr>
              <a:t>to </a:t>
            </a:r>
            <a:r>
              <a:rPr lang="en-GB" sz="1600" dirty="0">
                <a:solidFill>
                  <a:prstClr val="black"/>
                </a:solidFill>
                <a:latin typeface="Calibri"/>
              </a:rPr>
              <a:t>clarify Ofgem/ other parties’ responsibilities and processes to share understanding within the ECO supply chain. </a:t>
            </a:r>
            <a:endParaRPr lang="en-GB" altLang="en-US" sz="1400" dirty="0" smtClean="0">
              <a:solidFill>
                <a:prstClr val="black"/>
              </a:solidFill>
            </a:endParaRPr>
          </a:p>
        </p:txBody>
      </p:sp>
      <p:sp>
        <p:nvSpPr>
          <p:cNvPr id="5" name="Title 2"/>
          <p:cNvSpPr>
            <a:spLocks noGrp="1"/>
          </p:cNvSpPr>
          <p:nvPr>
            <p:ph type="title"/>
          </p:nvPr>
        </p:nvSpPr>
        <p:spPr>
          <a:xfrm>
            <a:off x="395536" y="1196752"/>
            <a:ext cx="8229600" cy="576064"/>
          </a:xfrm>
        </p:spPr>
        <p:txBody>
          <a:bodyPr/>
          <a:lstStyle/>
          <a:p>
            <a:pPr fontAlgn="auto">
              <a:spcBef>
                <a:spcPts val="0"/>
              </a:spcBef>
              <a:spcAft>
                <a:spcPts val="0"/>
              </a:spcAft>
              <a:defRPr/>
            </a:pPr>
            <a:r>
              <a:rPr lang="en-US" sz="2800" b="1" dirty="0"/>
              <a:t>Operational Update</a:t>
            </a:r>
          </a:p>
        </p:txBody>
      </p:sp>
      <p:sp>
        <p:nvSpPr>
          <p:cNvPr id="6"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13</a:t>
            </a:fld>
            <a:endParaRPr lang="en-US" dirty="0">
              <a:solidFill>
                <a:schemeClr val="tx1"/>
              </a:solidFill>
            </a:endParaRPr>
          </a:p>
        </p:txBody>
      </p:sp>
    </p:spTree>
    <p:extLst>
      <p:ext uri="{BB962C8B-B14F-4D97-AF65-F5344CB8AC3E}">
        <p14:creationId xmlns:p14="http://schemas.microsoft.com/office/powerpoint/2010/main" val="4293926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nvSpPr>
        <p:spPr>
          <a:xfrm>
            <a:off x="431540" y="1280301"/>
            <a:ext cx="8229600" cy="43204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defRPr/>
            </a:pPr>
            <a:r>
              <a:rPr lang="en-US" sz="2800" b="1" dirty="0" smtClean="0">
                <a:solidFill>
                  <a:prstClr val="black"/>
                </a:solidFill>
              </a:rPr>
              <a:t>Development Update – ECO1</a:t>
            </a:r>
            <a:endParaRPr lang="en-US" sz="2800" b="1" dirty="0">
              <a:solidFill>
                <a:prstClr val="black"/>
              </a:solidFill>
            </a:endParaRPr>
          </a:p>
        </p:txBody>
      </p:sp>
      <p:sp>
        <p:nvSpPr>
          <p:cNvPr id="10" name="Content Placeholder 3"/>
          <p:cNvSpPr>
            <a:spLocks noGrp="1"/>
          </p:cNvSpPr>
          <p:nvPr/>
        </p:nvSpPr>
        <p:spPr>
          <a:xfrm>
            <a:off x="287524" y="1928373"/>
            <a:ext cx="8373616" cy="5760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a:spcBef>
                <a:spcPts val="0"/>
              </a:spcBef>
              <a:defRPr/>
            </a:pPr>
            <a:r>
              <a:rPr lang="en-US" sz="2000" dirty="0">
                <a:solidFill>
                  <a:prstClr val="black"/>
                </a:solidFill>
              </a:rPr>
              <a:t>ECO 1.2 Consultation </a:t>
            </a:r>
            <a:r>
              <a:rPr lang="en-US" sz="2000" dirty="0" smtClean="0">
                <a:solidFill>
                  <a:prstClr val="black"/>
                </a:solidFill>
              </a:rPr>
              <a:t>progress</a:t>
            </a:r>
            <a:endParaRPr lang="en-GB" sz="2000" dirty="0">
              <a:solidFill>
                <a:prstClr val="black"/>
              </a:solidFill>
            </a:endParaRPr>
          </a:p>
          <a:p>
            <a:pPr marL="285750">
              <a:spcBef>
                <a:spcPts val="0"/>
              </a:spcBef>
              <a:defRPr/>
            </a:pPr>
            <a:endParaRPr lang="en-GB" sz="1800" dirty="0" smtClean="0">
              <a:solidFill>
                <a:prstClr val="black"/>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542531610"/>
              </p:ext>
            </p:extLst>
          </p:nvPr>
        </p:nvGraphicFramePr>
        <p:xfrm>
          <a:off x="467544" y="2492896"/>
          <a:ext cx="8352927" cy="3140036"/>
        </p:xfrm>
        <a:graphic>
          <a:graphicData uri="http://schemas.openxmlformats.org/drawingml/2006/table">
            <a:tbl>
              <a:tblPr firstRow="1" bandRow="1">
                <a:tableStyleId>{5C22544A-7EE6-4342-B048-85BDC9FD1C3A}</a:tableStyleId>
              </a:tblPr>
              <a:tblGrid>
                <a:gridCol w="1800200"/>
                <a:gridCol w="5904656"/>
                <a:gridCol w="648071"/>
              </a:tblGrid>
              <a:tr h="408965">
                <a:tc>
                  <a:txBody>
                    <a:bodyPr/>
                    <a:lstStyle/>
                    <a:p>
                      <a:r>
                        <a:rPr lang="en-GB" dirty="0" smtClean="0"/>
                        <a:t>Key Dates</a:t>
                      </a:r>
                      <a:endParaRPr lang="en-US" dirty="0"/>
                    </a:p>
                  </a:txBody>
                  <a:tcPr/>
                </a:tc>
                <a:tc>
                  <a:txBody>
                    <a:bodyPr/>
                    <a:lstStyle/>
                    <a:p>
                      <a:r>
                        <a:rPr lang="en-US" dirty="0" smtClean="0"/>
                        <a:t>Item</a:t>
                      </a:r>
                      <a:endParaRPr lang="en-US" dirty="0"/>
                    </a:p>
                  </a:txBody>
                  <a:tcPr/>
                </a:tc>
                <a:tc>
                  <a:txBody>
                    <a:bodyPr/>
                    <a:lstStyle/>
                    <a:p>
                      <a:endParaRPr lang="en-US" dirty="0"/>
                    </a:p>
                  </a:txBody>
                  <a:tcPr/>
                </a:tc>
              </a:tr>
              <a:tr h="455131">
                <a:tc>
                  <a:txBody>
                    <a:bodyPr/>
                    <a:lstStyle/>
                    <a:p>
                      <a:r>
                        <a:rPr lang="en-US" altLang="en-US" sz="1800" dirty="0" smtClean="0"/>
                        <a:t>July/August </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smtClean="0"/>
                        <a:t>Ofgem carry out early engagement with suppliers</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kern="1200" dirty="0" smtClean="0">
                          <a:solidFill>
                            <a:srgbClr val="00B050"/>
                          </a:solidFill>
                          <a:effectLst/>
                          <a:latin typeface="+mn-lt"/>
                          <a:ea typeface="+mn-ea"/>
                          <a:cs typeface="+mn-cs"/>
                          <a:sym typeface="Wingdings"/>
                        </a:rPr>
                        <a:t></a:t>
                      </a:r>
                      <a:endParaRPr lang="en-GB" sz="1800" kern="1200" dirty="0" smtClean="0">
                        <a:solidFill>
                          <a:srgbClr val="00B050"/>
                        </a:solidFill>
                        <a:effectLst/>
                        <a:latin typeface="+mn-lt"/>
                        <a:ea typeface="+mn-ea"/>
                        <a:cs typeface="+mn-cs"/>
                      </a:endParaRPr>
                    </a:p>
                  </a:txBody>
                  <a:tcPr anchor="ctr"/>
                </a:tc>
              </a:tr>
              <a:tr h="408965">
                <a:tc>
                  <a:txBody>
                    <a:bodyPr/>
                    <a:lstStyle/>
                    <a:p>
                      <a:r>
                        <a:rPr lang="en-GB" sz="1800" dirty="0" smtClean="0"/>
                        <a:t>22 July</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smtClean="0"/>
                        <a:t>DECC laid amending Order</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kern="1200" dirty="0" smtClean="0">
                          <a:solidFill>
                            <a:srgbClr val="00B050"/>
                          </a:solidFill>
                          <a:effectLst/>
                          <a:latin typeface="+mn-lt"/>
                          <a:ea typeface="+mn-ea"/>
                          <a:cs typeface="+mn-cs"/>
                          <a:sym typeface="Wingdings"/>
                        </a:rPr>
                        <a:t></a:t>
                      </a:r>
                      <a:endParaRPr lang="en-GB" sz="1800" kern="1200" dirty="0" smtClean="0">
                        <a:solidFill>
                          <a:srgbClr val="00B050"/>
                        </a:solidFill>
                        <a:effectLst/>
                        <a:latin typeface="+mn-lt"/>
                        <a:ea typeface="+mn-ea"/>
                        <a:cs typeface="+mn-cs"/>
                      </a:endParaRPr>
                    </a:p>
                  </a:txBody>
                  <a:tcPr anchor="ctr"/>
                </a:tc>
              </a:tr>
              <a:tr h="408965">
                <a:tc>
                  <a:txBody>
                    <a:bodyPr/>
                    <a:lstStyle/>
                    <a:p>
                      <a:r>
                        <a:rPr lang="en-US" altLang="en-US" sz="1800" dirty="0" smtClean="0"/>
                        <a:t>11 August </a:t>
                      </a:r>
                      <a:endParaRPr lang="en-US" sz="1800" dirty="0"/>
                    </a:p>
                  </a:txBody>
                  <a:tcPr/>
                </a:tc>
                <a:tc>
                  <a:txBody>
                    <a:bodyPr/>
                    <a:lstStyle/>
                    <a:p>
                      <a:r>
                        <a:rPr lang="en-US" altLang="en-US" sz="1800" dirty="0" smtClean="0"/>
                        <a:t>Ofgem launch </a:t>
                      </a:r>
                      <a:r>
                        <a:rPr lang="en-US" altLang="en-US" sz="1800" i="1" dirty="0" smtClean="0"/>
                        <a:t>six week </a:t>
                      </a:r>
                      <a:r>
                        <a:rPr lang="en-US" altLang="en-US" sz="1800" dirty="0" smtClean="0"/>
                        <a:t>consultation</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kern="1200" dirty="0" smtClean="0">
                          <a:solidFill>
                            <a:srgbClr val="00B050"/>
                          </a:solidFill>
                          <a:effectLst/>
                          <a:latin typeface="+mn-lt"/>
                          <a:ea typeface="+mn-ea"/>
                          <a:cs typeface="+mn-cs"/>
                          <a:sym typeface="Wingdings"/>
                        </a:rPr>
                        <a:t></a:t>
                      </a:r>
                      <a:endParaRPr lang="en-GB" sz="1800" kern="1200" dirty="0" smtClean="0">
                        <a:solidFill>
                          <a:srgbClr val="00B050"/>
                        </a:solidFill>
                        <a:effectLst/>
                        <a:latin typeface="+mn-lt"/>
                        <a:ea typeface="+mn-ea"/>
                        <a:cs typeface="+mn-cs"/>
                      </a:endParaRPr>
                    </a:p>
                  </a:txBody>
                  <a:tcPr anchor="ctr"/>
                </a:tc>
              </a:tr>
              <a:tr h="408965">
                <a:tc>
                  <a:txBody>
                    <a:bodyPr/>
                    <a:lstStyle/>
                    <a:p>
                      <a:r>
                        <a:rPr lang="en-US" altLang="en-US" sz="1800" dirty="0" smtClean="0"/>
                        <a:t>22 September</a:t>
                      </a:r>
                      <a:endParaRPr lang="en-US" sz="1800" dirty="0"/>
                    </a:p>
                  </a:txBody>
                  <a:tcPr/>
                </a:tc>
                <a:tc>
                  <a:txBody>
                    <a:bodyPr/>
                    <a:lstStyle/>
                    <a:p>
                      <a:r>
                        <a:rPr lang="en-US" altLang="en-US" sz="1800" dirty="0" smtClean="0"/>
                        <a:t>Ofgem closed consultation </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kern="1200" dirty="0" smtClean="0">
                          <a:solidFill>
                            <a:srgbClr val="00B050"/>
                          </a:solidFill>
                          <a:effectLst/>
                          <a:latin typeface="+mn-lt"/>
                          <a:ea typeface="+mn-ea"/>
                          <a:cs typeface="+mn-cs"/>
                          <a:sym typeface="Wingdings"/>
                        </a:rPr>
                        <a:t></a:t>
                      </a:r>
                      <a:endParaRPr lang="en-GB" sz="1800" kern="1200" dirty="0" smtClean="0">
                        <a:solidFill>
                          <a:srgbClr val="00B050"/>
                        </a:solidFill>
                        <a:effectLst/>
                        <a:latin typeface="+mn-lt"/>
                        <a:ea typeface="+mn-ea"/>
                        <a:cs typeface="+mn-cs"/>
                      </a:endParaRPr>
                    </a:p>
                  </a:txBody>
                  <a:tcPr anchor="ctr"/>
                </a:tc>
              </a:tr>
              <a:tr h="501297">
                <a:tc>
                  <a:txBody>
                    <a:bodyPr/>
                    <a:lstStyle/>
                    <a:p>
                      <a:r>
                        <a:rPr lang="en-US" altLang="en-US" sz="1800" dirty="0" smtClean="0"/>
                        <a:t>First week November</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smtClean="0"/>
                        <a:t>Ofgem publish response to consultation and final guidance</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tc>
              </a:tr>
              <a:tr h="408965">
                <a:tc>
                  <a:txBody>
                    <a:bodyPr/>
                    <a:lstStyle/>
                    <a:p>
                      <a:r>
                        <a:rPr lang="en-US" altLang="en-US" sz="1800" dirty="0" smtClean="0"/>
                        <a:t>Early December</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800" dirty="0" smtClean="0"/>
                        <a:t>Amending Order comes into force</a:t>
                      </a:r>
                      <a:endParaRPr lang="en-US"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t>
                      </a:r>
                      <a:endParaRPr lang="en-US" sz="1800" dirty="0"/>
                    </a:p>
                  </a:txBody>
                  <a:tcPr anchor="ctr"/>
                </a:tc>
              </a:tr>
            </a:tbl>
          </a:graphicData>
        </a:graphic>
      </p:graphicFrame>
      <p:sp>
        <p:nvSpPr>
          <p:cNvPr id="8"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14</a:t>
            </a:fld>
            <a:endParaRPr lang="en-US" dirty="0">
              <a:solidFill>
                <a:schemeClr val="tx1"/>
              </a:solidFill>
            </a:endParaRPr>
          </a:p>
        </p:txBody>
      </p:sp>
    </p:spTree>
    <p:extLst>
      <p:ext uri="{BB962C8B-B14F-4D97-AF65-F5344CB8AC3E}">
        <p14:creationId xmlns:p14="http://schemas.microsoft.com/office/powerpoint/2010/main" val="959209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1520" y="1628800"/>
            <a:ext cx="8373616" cy="4725144"/>
          </a:xfrm>
        </p:spPr>
        <p:txBody>
          <a:bodyPr/>
          <a:lstStyle/>
          <a:p>
            <a:pPr marL="285750">
              <a:spcBef>
                <a:spcPts val="0"/>
              </a:spcBef>
              <a:defRPr/>
            </a:pPr>
            <a:r>
              <a:rPr lang="en-GB" altLang="en-US" sz="2000" dirty="0" smtClean="0"/>
              <a:t>Publication of ECO1.2 guidance and response document</a:t>
            </a:r>
          </a:p>
          <a:p>
            <a:pPr lvl="1">
              <a:defRPr/>
            </a:pPr>
            <a:r>
              <a:rPr lang="en-GB" altLang="en-US" sz="1600" dirty="0" smtClean="0"/>
              <a:t>We received 29 response to our consultation. Thank you!</a:t>
            </a:r>
          </a:p>
          <a:p>
            <a:pPr lvl="1">
              <a:defRPr/>
            </a:pPr>
            <a:r>
              <a:rPr lang="en-GB" altLang="en-US" sz="1600" dirty="0" smtClean="0"/>
              <a:t>Next </a:t>
            </a:r>
            <a:r>
              <a:rPr lang="en-GB" altLang="en-US" sz="1600" dirty="0"/>
              <a:t>week we will publish our ECO1.2 consultation response and our updated ECO Guidance for Suppliers (version 1.2</a:t>
            </a:r>
            <a:r>
              <a:rPr lang="en-GB" altLang="en-US" sz="1600" dirty="0" smtClean="0"/>
              <a:t>). </a:t>
            </a:r>
            <a:endParaRPr lang="en-GB" altLang="en-US" sz="1600" dirty="0"/>
          </a:p>
          <a:p>
            <a:pPr lvl="1">
              <a:defRPr/>
            </a:pPr>
            <a:r>
              <a:rPr lang="en-GB" altLang="en-US" sz="1600" dirty="0"/>
              <a:t>Version 1.2 </a:t>
            </a:r>
            <a:r>
              <a:rPr lang="en-GB" altLang="en-US" sz="1600" u="sng" dirty="0"/>
              <a:t>does not apply </a:t>
            </a:r>
            <a:r>
              <a:rPr lang="en-GB" altLang="en-US" sz="1600" dirty="0"/>
              <a:t>until the amending Order comes into force. It will then apply to all measures notified on or after that date. </a:t>
            </a:r>
          </a:p>
          <a:p>
            <a:pPr lvl="1">
              <a:defRPr/>
            </a:pPr>
            <a:r>
              <a:rPr lang="en-GB" altLang="en-US" sz="1600" dirty="0"/>
              <a:t>Until then, Version 1.1a should continue to be referred to</a:t>
            </a:r>
            <a:r>
              <a:rPr lang="en-GB" altLang="en-US" sz="1600" dirty="0" smtClean="0"/>
              <a:t>.</a:t>
            </a:r>
            <a:endParaRPr lang="en-GB" altLang="en-US" sz="1600" dirty="0"/>
          </a:p>
          <a:p>
            <a:pPr marL="685800" lvl="1">
              <a:spcBef>
                <a:spcPts val="0"/>
              </a:spcBef>
              <a:defRPr/>
            </a:pPr>
            <a:endParaRPr lang="en-US" sz="1000" dirty="0"/>
          </a:p>
          <a:p>
            <a:pPr marL="285750">
              <a:lnSpc>
                <a:spcPct val="150000"/>
              </a:lnSpc>
              <a:spcBef>
                <a:spcPts val="0"/>
              </a:spcBef>
              <a:defRPr/>
            </a:pPr>
            <a:r>
              <a:rPr lang="en-US" sz="2000" dirty="0" smtClean="0"/>
              <a:t>SAP/</a:t>
            </a:r>
            <a:r>
              <a:rPr lang="en-US" sz="2000" dirty="0" err="1" smtClean="0"/>
              <a:t>RdSAP</a:t>
            </a:r>
            <a:r>
              <a:rPr lang="en-US" sz="2000" dirty="0" smtClean="0"/>
              <a:t> </a:t>
            </a:r>
            <a:r>
              <a:rPr lang="en-US" sz="2000" dirty="0"/>
              <a:t>changes</a:t>
            </a:r>
          </a:p>
          <a:p>
            <a:pPr marL="685800" lvl="1">
              <a:spcBef>
                <a:spcPts val="0"/>
              </a:spcBef>
              <a:defRPr/>
            </a:pPr>
            <a:r>
              <a:rPr lang="en-US" sz="1600" dirty="0" smtClean="0"/>
              <a:t>DECC is amending the ECO Order to refer to the latest versions of SAP/</a:t>
            </a:r>
            <a:r>
              <a:rPr lang="en-US" sz="1600" dirty="0" err="1" smtClean="0"/>
              <a:t>RdSAP</a:t>
            </a:r>
            <a:r>
              <a:rPr lang="en-US" sz="1600" dirty="0" smtClean="0"/>
              <a:t> (2012) and include reference to the CO</a:t>
            </a:r>
            <a:r>
              <a:rPr lang="en-US" sz="1600" baseline="-25000" dirty="0" smtClean="0"/>
              <a:t>2</a:t>
            </a:r>
            <a:r>
              <a:rPr lang="en-US" sz="1600" dirty="0" smtClean="0"/>
              <a:t>e conversion factor. </a:t>
            </a:r>
          </a:p>
          <a:p>
            <a:pPr marL="685800" lvl="1">
              <a:spcBef>
                <a:spcPts val="0"/>
              </a:spcBef>
              <a:defRPr/>
            </a:pPr>
            <a:r>
              <a:rPr lang="en-GB" altLang="en-US" sz="1600" dirty="0" smtClean="0"/>
              <a:t>Version 1.2 of our guidance will be updated to take account of these changes. </a:t>
            </a:r>
            <a:endParaRPr lang="en-US" sz="1600" dirty="0"/>
          </a:p>
          <a:p>
            <a:pPr marL="285750">
              <a:lnSpc>
                <a:spcPct val="150000"/>
              </a:lnSpc>
              <a:spcBef>
                <a:spcPts val="0"/>
              </a:spcBef>
              <a:defRPr/>
            </a:pPr>
            <a:r>
              <a:rPr lang="en-US" sz="2000" dirty="0" smtClean="0"/>
              <a:t>Notification template update </a:t>
            </a:r>
          </a:p>
          <a:p>
            <a:pPr lvl="1"/>
            <a:r>
              <a:rPr lang="en-GB" sz="1600" dirty="0"/>
              <a:t>A new template has been circulated.</a:t>
            </a:r>
          </a:p>
          <a:p>
            <a:pPr lvl="1"/>
            <a:r>
              <a:rPr lang="en-GB" sz="1600" dirty="0"/>
              <a:t>This will be effective from </a:t>
            </a:r>
            <a:r>
              <a:rPr lang="en-GB" sz="1600" dirty="0" smtClean="0"/>
              <a:t>the morning of 7th November. </a:t>
            </a:r>
          </a:p>
          <a:p>
            <a:pPr lvl="1"/>
            <a:r>
              <a:rPr lang="en-GB" sz="1600" dirty="0" smtClean="0"/>
              <a:t>This </a:t>
            </a:r>
            <a:r>
              <a:rPr lang="en-GB" sz="1600" dirty="0"/>
              <a:t>includes changes in anticipation of ECO </a:t>
            </a:r>
            <a:r>
              <a:rPr lang="en-GB" sz="1600" dirty="0" smtClean="0"/>
              <a:t>1.2.</a:t>
            </a:r>
            <a:endParaRPr lang="en-US" sz="1400" dirty="0"/>
          </a:p>
          <a:p>
            <a:pPr marL="1085850" lvl="2">
              <a:spcBef>
                <a:spcPts val="0"/>
              </a:spcBef>
              <a:defRPr/>
            </a:pPr>
            <a:endParaRPr lang="en-US" sz="1400" b="1" dirty="0"/>
          </a:p>
          <a:p>
            <a:pPr marL="685800" lvl="1">
              <a:spcBef>
                <a:spcPts val="0"/>
              </a:spcBef>
              <a:defRPr/>
            </a:pPr>
            <a:endParaRPr lang="en-US" sz="1800" b="1" dirty="0"/>
          </a:p>
          <a:p>
            <a:pPr marL="400050" lvl="1" indent="0">
              <a:spcBef>
                <a:spcPts val="0"/>
              </a:spcBef>
              <a:buNone/>
              <a:defRPr/>
            </a:pPr>
            <a:endParaRPr lang="en-US" sz="1800" b="1" dirty="0" smtClean="0"/>
          </a:p>
          <a:p>
            <a:pPr marL="285750" indent="-285750">
              <a:spcBef>
                <a:spcPts val="0"/>
              </a:spcBef>
              <a:defRPr/>
            </a:pPr>
            <a:endParaRPr lang="en-GB" sz="2000" dirty="0" smtClean="0"/>
          </a:p>
          <a:p>
            <a:pPr marL="0" indent="0">
              <a:spcBef>
                <a:spcPts val="0"/>
              </a:spcBef>
              <a:buNone/>
              <a:defRPr/>
            </a:pPr>
            <a:r>
              <a:rPr lang="en-GB" sz="2000" dirty="0" smtClean="0"/>
              <a:t> </a:t>
            </a:r>
          </a:p>
        </p:txBody>
      </p:sp>
      <p:sp>
        <p:nvSpPr>
          <p:cNvPr id="7" name="Title 2"/>
          <p:cNvSpPr>
            <a:spLocks noGrp="1"/>
          </p:cNvSpPr>
          <p:nvPr>
            <p:ph type="title"/>
          </p:nvPr>
        </p:nvSpPr>
        <p:spPr>
          <a:xfrm>
            <a:off x="428596" y="1196752"/>
            <a:ext cx="8229600" cy="576064"/>
          </a:xfrm>
        </p:spPr>
        <p:txBody>
          <a:bodyPr/>
          <a:lstStyle/>
          <a:p>
            <a:pPr fontAlgn="auto">
              <a:spcBef>
                <a:spcPts val="0"/>
              </a:spcBef>
              <a:spcAft>
                <a:spcPts val="0"/>
              </a:spcAft>
              <a:defRPr/>
            </a:pPr>
            <a:r>
              <a:rPr lang="en-US" sz="2800" b="1" dirty="0" smtClean="0"/>
              <a:t>Development Update – ECO1</a:t>
            </a:r>
            <a:endParaRPr lang="en-US" sz="2800" b="1" dirty="0"/>
          </a:p>
        </p:txBody>
      </p:sp>
      <p:sp>
        <p:nvSpPr>
          <p:cNvPr id="6"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15</a:t>
            </a:fld>
            <a:endParaRPr lang="en-US" dirty="0">
              <a:solidFill>
                <a:schemeClr val="tx1"/>
              </a:solidFill>
            </a:endParaRPr>
          </a:p>
        </p:txBody>
      </p:sp>
    </p:spTree>
    <p:extLst>
      <p:ext uri="{BB962C8B-B14F-4D97-AF65-F5344CB8AC3E}">
        <p14:creationId xmlns:p14="http://schemas.microsoft.com/office/powerpoint/2010/main" val="40257924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132875460"/>
              </p:ext>
            </p:extLst>
          </p:nvPr>
        </p:nvGraphicFramePr>
        <p:xfrm>
          <a:off x="467544" y="1760165"/>
          <a:ext cx="8496945" cy="4754880"/>
        </p:xfrm>
        <a:graphic>
          <a:graphicData uri="http://schemas.openxmlformats.org/drawingml/2006/table">
            <a:tbl>
              <a:tblPr firstRow="1" bandRow="1">
                <a:tableStyleId>{5C22544A-7EE6-4342-B048-85BDC9FD1C3A}</a:tableStyleId>
              </a:tblPr>
              <a:tblGrid>
                <a:gridCol w="1161975"/>
                <a:gridCol w="1790353"/>
                <a:gridCol w="2421807"/>
                <a:gridCol w="3122810"/>
              </a:tblGrid>
              <a:tr h="610175">
                <a:tc>
                  <a:txBody>
                    <a:bodyPr/>
                    <a:lstStyle/>
                    <a:p>
                      <a:r>
                        <a:rPr lang="en-GB" dirty="0" smtClean="0"/>
                        <a:t>Key Dates</a:t>
                      </a:r>
                      <a:endParaRPr lang="en-US" dirty="0"/>
                    </a:p>
                  </a:txBody>
                  <a:tcPr/>
                </a:tc>
                <a:tc>
                  <a:txBody>
                    <a:bodyPr/>
                    <a:lstStyle/>
                    <a:p>
                      <a:r>
                        <a:rPr lang="en-US" dirty="0" smtClean="0"/>
                        <a:t>Legislation</a:t>
                      </a:r>
                      <a:endParaRPr lang="en-US" dirty="0"/>
                    </a:p>
                  </a:txBody>
                  <a:tcPr/>
                </a:tc>
                <a:tc>
                  <a:txBody>
                    <a:bodyPr/>
                    <a:lstStyle/>
                    <a:p>
                      <a:r>
                        <a:rPr lang="en-US" dirty="0" smtClean="0"/>
                        <a:t>Consultation on limited areas  (ECO2.1)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Consultation on guidance on all other </a:t>
                      </a:r>
                      <a:r>
                        <a:rPr lang="en-US" dirty="0" smtClean="0"/>
                        <a:t>areas  (ECO2.2)</a:t>
                      </a:r>
                      <a:endParaRPr lang="en-GB" dirty="0" smtClean="0"/>
                    </a:p>
                  </a:txBody>
                  <a:tcPr/>
                </a:tc>
              </a:tr>
              <a:tr h="812731">
                <a:tc>
                  <a:txBody>
                    <a:bodyPr/>
                    <a:lstStyle/>
                    <a:p>
                      <a:r>
                        <a:rPr lang="en-US" sz="1600" dirty="0" smtClean="0"/>
                        <a:t>October</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smtClean="0"/>
                        <a:t>DECC published </a:t>
                      </a:r>
                      <a:r>
                        <a:rPr lang="en-US" altLang="en-US" sz="1600" dirty="0" smtClean="0"/>
                        <a:t>ECO2 </a:t>
                      </a:r>
                      <a:r>
                        <a:rPr lang="en-US" sz="1600" baseline="0" dirty="0" smtClean="0"/>
                        <a:t>Order</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launched </a:t>
                      </a:r>
                      <a:r>
                        <a:rPr lang="en-US" altLang="en-US" sz="1600" i="1" dirty="0" smtClean="0"/>
                        <a:t>six week</a:t>
                      </a:r>
                      <a:r>
                        <a:rPr lang="en-US" altLang="en-US" sz="1600" i="0" dirty="0" smtClean="0"/>
                        <a:t> ECO2.1</a:t>
                      </a:r>
                      <a:r>
                        <a:rPr lang="en-US" altLang="en-US" sz="1600" i="0" baseline="0" dirty="0" smtClean="0"/>
                        <a:t> </a:t>
                      </a:r>
                      <a:r>
                        <a:rPr lang="en-US" altLang="en-US" sz="1600" i="0" dirty="0" smtClean="0"/>
                        <a:t>consultati</a:t>
                      </a:r>
                      <a:r>
                        <a:rPr lang="en-US" altLang="en-US" sz="1600" dirty="0" smtClean="0"/>
                        <a:t>on on limited areas</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carry out early engagement on </a:t>
                      </a:r>
                      <a:r>
                        <a:rPr lang="en-US" altLang="en-US" sz="1600" kern="1200" dirty="0" smtClean="0">
                          <a:solidFill>
                            <a:schemeClr val="dk1"/>
                          </a:solidFill>
                          <a:latin typeface="+mn-lt"/>
                          <a:ea typeface="+mn-ea"/>
                          <a:cs typeface="+mn-cs"/>
                        </a:rPr>
                        <a:t>remaining areas</a:t>
                      </a:r>
                      <a:endParaRPr lang="en-US" sz="1600" kern="1200" dirty="0" smtClean="0">
                        <a:solidFill>
                          <a:schemeClr val="dk1"/>
                        </a:solidFill>
                        <a:latin typeface="+mn-lt"/>
                        <a:ea typeface="+mn-ea"/>
                        <a:cs typeface="+mn-cs"/>
                      </a:endParaRPr>
                    </a:p>
                  </a:txBody>
                  <a:tcPr/>
                </a:tc>
              </a:tr>
              <a:tr h="552063">
                <a:tc>
                  <a:txBody>
                    <a:bodyPr/>
                    <a:lstStyle/>
                    <a:p>
                      <a:r>
                        <a:rPr lang="en-US" sz="1600" dirty="0" smtClean="0"/>
                        <a:t>November</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close ECO2.1</a:t>
                      </a:r>
                      <a:r>
                        <a:rPr lang="en-US" altLang="en-US" sz="1600" baseline="0" dirty="0" smtClean="0"/>
                        <a:t> </a:t>
                      </a:r>
                      <a:r>
                        <a:rPr lang="en-US" altLang="en-US" sz="1600" dirty="0" smtClean="0"/>
                        <a:t>consultation</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will launch ECO2.2</a:t>
                      </a:r>
                      <a:r>
                        <a:rPr lang="en-US" altLang="en-US" sz="1600" baseline="0" dirty="0" smtClean="0"/>
                        <a:t> </a:t>
                      </a:r>
                      <a:r>
                        <a:rPr lang="en-US" altLang="en-US" sz="1600" kern="1200" dirty="0" smtClean="0">
                          <a:solidFill>
                            <a:schemeClr val="dk1"/>
                          </a:solidFill>
                          <a:latin typeface="+mn-lt"/>
                          <a:ea typeface="+mn-ea"/>
                          <a:cs typeface="+mn-cs"/>
                        </a:rPr>
                        <a:t>consultation in late</a:t>
                      </a:r>
                      <a:r>
                        <a:rPr lang="en-US" altLang="en-US" sz="1600" kern="1200" baseline="0" dirty="0" smtClean="0">
                          <a:solidFill>
                            <a:schemeClr val="dk1"/>
                          </a:solidFill>
                          <a:latin typeface="+mn-lt"/>
                          <a:ea typeface="+mn-ea"/>
                          <a:cs typeface="+mn-cs"/>
                        </a:rPr>
                        <a:t> November</a:t>
                      </a:r>
                      <a:endParaRPr lang="en-US" sz="1600" kern="1200" dirty="0" smtClean="0">
                        <a:solidFill>
                          <a:schemeClr val="dk1"/>
                        </a:solidFill>
                        <a:latin typeface="+mn-lt"/>
                        <a:ea typeface="+mn-ea"/>
                        <a:cs typeface="+mn-cs"/>
                      </a:endParaRPr>
                    </a:p>
                  </a:txBody>
                  <a:tcPr/>
                </a:tc>
              </a:tr>
              <a:tr h="784511">
                <a:tc>
                  <a:txBody>
                    <a:bodyPr/>
                    <a:lstStyle/>
                    <a:p>
                      <a:r>
                        <a:rPr lang="en-US" sz="1600" dirty="0" smtClean="0"/>
                        <a:t>December</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ECO2 Order made (with</a:t>
                      </a:r>
                      <a:r>
                        <a:rPr lang="en-US" altLang="en-US" sz="1600" baseline="0" dirty="0" smtClean="0"/>
                        <a:t> effect of 1 April 2015</a:t>
                      </a:r>
                      <a:r>
                        <a:rPr lang="en-US" altLang="en-US" sz="1600" dirty="0" smtClean="0"/>
                        <a:t>)</a:t>
                      </a:r>
                      <a:endParaRPr lang="en-US" sz="1600" dirty="0" smtClean="0"/>
                    </a:p>
                  </a:txBody>
                  <a:tcPr/>
                </a:tc>
                <a:tc>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a:tc>
              </a:tr>
              <a:tr h="784511">
                <a:tc>
                  <a:txBody>
                    <a:bodyPr/>
                    <a:lstStyle/>
                    <a:p>
                      <a:r>
                        <a:rPr lang="en-US" sz="1600" dirty="0" smtClean="0"/>
                        <a:t>January</a:t>
                      </a:r>
                      <a:endParaRPr lang="en-US" sz="1600" dirty="0"/>
                    </a:p>
                  </a:txBody>
                  <a:tcPr/>
                </a:tc>
                <a:tc>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publish response to ECO2.1 consultation and ECO2.1</a:t>
                      </a:r>
                      <a:r>
                        <a:rPr lang="en-US" altLang="en-US" sz="1600" baseline="0" dirty="0" smtClean="0"/>
                        <a:t> </a:t>
                      </a:r>
                      <a:r>
                        <a:rPr lang="en-US" altLang="en-US" sz="1600" dirty="0" smtClean="0"/>
                        <a:t>guidance note</a:t>
                      </a:r>
                      <a:endParaRPr lang="en-US"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close ECO2.2</a:t>
                      </a:r>
                      <a:r>
                        <a:rPr lang="en-US" altLang="en-US" sz="1600" baseline="0" dirty="0" smtClean="0"/>
                        <a:t> </a:t>
                      </a:r>
                      <a:r>
                        <a:rPr lang="en-US" altLang="en-US" sz="1600" dirty="0" smtClean="0"/>
                        <a:t>consultation on remaining areas</a:t>
                      </a:r>
                    </a:p>
                  </a:txBody>
                  <a:tcPr/>
                </a:tc>
              </a:tr>
              <a:tr h="1016959">
                <a:tc>
                  <a:txBody>
                    <a:bodyPr/>
                    <a:lstStyle/>
                    <a:p>
                      <a:r>
                        <a:rPr lang="en-US" sz="1600" dirty="0" smtClean="0"/>
                        <a:t>March</a:t>
                      </a:r>
                      <a:endParaRPr lang="en-US" sz="1600" dirty="0"/>
                    </a:p>
                  </a:txBody>
                  <a:tcPr/>
                </a:tc>
                <a:tc>
                  <a:txBody>
                    <a:bodyPr/>
                    <a:lstStyle/>
                    <a:p>
                      <a:endParaRPr lang="en-US" sz="1600" dirty="0"/>
                    </a:p>
                  </a:txBody>
                  <a:tcPr/>
                </a:tc>
                <a:tc>
                  <a:txBody>
                    <a:bodyPr/>
                    <a:lstStyle/>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600" dirty="0" smtClean="0"/>
                        <a:t>Ofgem publish response to consultation and final </a:t>
                      </a:r>
                      <a:r>
                        <a:rPr lang="en-US" altLang="en-US" sz="1600" b="1" dirty="0" smtClean="0"/>
                        <a:t>ECO2 guidance</a:t>
                      </a:r>
                      <a:r>
                        <a:rPr lang="en-US" altLang="en-US" sz="1600" b="0" dirty="0" smtClean="0"/>
                        <a:t>,</a:t>
                      </a:r>
                      <a:r>
                        <a:rPr lang="en-US" altLang="en-US" sz="1600" b="1" dirty="0" smtClean="0"/>
                        <a:t> </a:t>
                      </a:r>
                      <a:r>
                        <a:rPr lang="en-US" altLang="en-US" sz="1600" b="0" dirty="0" smtClean="0"/>
                        <a:t>incorporating ECO2.1</a:t>
                      </a:r>
                      <a:r>
                        <a:rPr lang="en-US" altLang="en-US" sz="1600" b="0" baseline="0" dirty="0" smtClean="0"/>
                        <a:t> guidance note on limited changes </a:t>
                      </a:r>
                      <a:endParaRPr lang="en-US" sz="1600" b="1" dirty="0" smtClean="0"/>
                    </a:p>
                  </a:txBody>
                  <a:tcPr/>
                </a:tc>
              </a:tr>
            </a:tbl>
          </a:graphicData>
        </a:graphic>
      </p:graphicFrame>
      <p:sp>
        <p:nvSpPr>
          <p:cNvPr id="4" name="Title 2"/>
          <p:cNvSpPr>
            <a:spLocks noGrp="1"/>
          </p:cNvSpPr>
          <p:nvPr>
            <p:ph type="title"/>
          </p:nvPr>
        </p:nvSpPr>
        <p:spPr>
          <a:xfrm>
            <a:off x="428596" y="1196752"/>
            <a:ext cx="8229600" cy="576064"/>
          </a:xfrm>
        </p:spPr>
        <p:txBody>
          <a:bodyPr/>
          <a:lstStyle/>
          <a:p>
            <a:pPr fontAlgn="auto">
              <a:spcBef>
                <a:spcPts val="0"/>
              </a:spcBef>
              <a:spcAft>
                <a:spcPts val="0"/>
              </a:spcAft>
              <a:defRPr/>
            </a:pPr>
            <a:r>
              <a:rPr lang="en-US" sz="2800" b="1" dirty="0" smtClean="0"/>
              <a:t>Development Update – ECO2</a:t>
            </a:r>
            <a:endParaRPr lang="en-US" sz="2800" b="1" dirty="0"/>
          </a:p>
        </p:txBody>
      </p:sp>
      <p:sp>
        <p:nvSpPr>
          <p:cNvPr id="7"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16</a:t>
            </a:fld>
            <a:endParaRPr lang="en-US" dirty="0">
              <a:solidFill>
                <a:schemeClr val="tx1"/>
              </a:solidFill>
            </a:endParaRPr>
          </a:p>
        </p:txBody>
      </p:sp>
    </p:spTree>
    <p:extLst>
      <p:ext uri="{BB962C8B-B14F-4D97-AF65-F5344CB8AC3E}">
        <p14:creationId xmlns:p14="http://schemas.microsoft.com/office/powerpoint/2010/main" val="722530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1520" y="1556792"/>
            <a:ext cx="8373616" cy="5184576"/>
          </a:xfrm>
        </p:spPr>
        <p:txBody>
          <a:bodyPr/>
          <a:lstStyle/>
          <a:p>
            <a:pPr marL="285750">
              <a:spcBef>
                <a:spcPts val="0"/>
              </a:spcBef>
              <a:defRPr/>
            </a:pPr>
            <a:r>
              <a:rPr lang="en-GB" altLang="en-US" sz="2000" dirty="0" smtClean="0"/>
              <a:t>ECO2.1 Consultation</a:t>
            </a:r>
          </a:p>
          <a:p>
            <a:pPr marL="685800" lvl="1">
              <a:spcBef>
                <a:spcPts val="0"/>
              </a:spcBef>
              <a:defRPr/>
            </a:pPr>
            <a:r>
              <a:rPr lang="en-GB" sz="1600" dirty="0" smtClean="0"/>
              <a:t>This covers some of the ECO2 HHCRO changes. These relate to:</a:t>
            </a:r>
          </a:p>
          <a:p>
            <a:pPr lvl="2" indent="-285750">
              <a:spcBef>
                <a:spcPts val="0"/>
              </a:spcBef>
              <a:defRPr/>
            </a:pPr>
            <a:r>
              <a:rPr lang="en-GB" altLang="en-US" sz="1600" dirty="0"/>
              <a:t>Non-gas fuelled </a:t>
            </a:r>
            <a:r>
              <a:rPr lang="en-GB" altLang="en-US" sz="1600" dirty="0" smtClean="0"/>
              <a:t>premises,</a:t>
            </a:r>
            <a:endParaRPr lang="en-GB" altLang="en-US" sz="1600" dirty="0"/>
          </a:p>
          <a:p>
            <a:pPr lvl="2" indent="-285750">
              <a:spcBef>
                <a:spcPts val="0"/>
              </a:spcBef>
              <a:defRPr/>
            </a:pPr>
            <a:r>
              <a:rPr lang="en-GB" altLang="en-US" sz="1600" dirty="0"/>
              <a:t>Qualifying warranties for boiler replacements, and</a:t>
            </a:r>
          </a:p>
          <a:p>
            <a:pPr lvl="2" indent="-285750">
              <a:spcBef>
                <a:spcPts val="0"/>
              </a:spcBef>
              <a:defRPr/>
            </a:pPr>
            <a:r>
              <a:rPr lang="en-GB" altLang="en-US" sz="1600" dirty="0"/>
              <a:t>Warranties for electric storage heater replacements</a:t>
            </a:r>
            <a:r>
              <a:rPr lang="en-GB" altLang="en-US" sz="1600" dirty="0" smtClean="0"/>
              <a:t>.</a:t>
            </a:r>
            <a:endParaRPr lang="en-GB" sz="1600" dirty="0" smtClean="0"/>
          </a:p>
          <a:p>
            <a:pPr marL="685800" lvl="1">
              <a:spcBef>
                <a:spcPts val="0"/>
              </a:spcBef>
              <a:defRPr/>
            </a:pPr>
            <a:r>
              <a:rPr lang="en-GB" sz="1600" dirty="0" smtClean="0"/>
              <a:t>We are consulting on these areas now to provide an early guidance note for stakeholders.</a:t>
            </a:r>
          </a:p>
          <a:p>
            <a:pPr marL="685800" lvl="1">
              <a:spcBef>
                <a:spcPts val="0"/>
              </a:spcBef>
              <a:defRPr/>
            </a:pPr>
            <a:r>
              <a:rPr lang="en-GB" altLang="en-US" sz="1600" dirty="0" smtClean="0"/>
              <a:t>This consultation launched on 17 October. </a:t>
            </a:r>
            <a:r>
              <a:rPr lang="en-GB" altLang="en-US" sz="1600" b="1" dirty="0" smtClean="0"/>
              <a:t>Responses must be in by 9:00am 1 December</a:t>
            </a:r>
            <a:r>
              <a:rPr lang="en-GB" altLang="en-US" sz="1600" dirty="0" smtClean="0"/>
              <a:t>.  </a:t>
            </a:r>
          </a:p>
          <a:p>
            <a:pPr marL="685800" lvl="1">
              <a:spcBef>
                <a:spcPts val="0"/>
              </a:spcBef>
              <a:defRPr/>
            </a:pPr>
            <a:r>
              <a:rPr lang="en-GB" altLang="en-US" sz="1600" dirty="0" smtClean="0"/>
              <a:t>A consultation workshop will take place at our offices on 5 November. Steering group members should have received an email about this and are encouraged to attend.</a:t>
            </a:r>
          </a:p>
          <a:p>
            <a:pPr marL="685800" lvl="1">
              <a:spcBef>
                <a:spcPts val="0"/>
              </a:spcBef>
              <a:defRPr/>
            </a:pPr>
            <a:endParaRPr lang="en-GB" altLang="en-US" sz="1600" dirty="0"/>
          </a:p>
          <a:p>
            <a:pPr marL="285750">
              <a:spcBef>
                <a:spcPts val="0"/>
              </a:spcBef>
              <a:defRPr/>
            </a:pPr>
            <a:r>
              <a:rPr lang="en-GB" altLang="en-US" sz="2000" dirty="0" smtClean="0"/>
              <a:t>ECO2.2 Consultation</a:t>
            </a:r>
          </a:p>
          <a:p>
            <a:pPr marL="685800" lvl="1">
              <a:spcBef>
                <a:spcPts val="0"/>
              </a:spcBef>
              <a:defRPr/>
            </a:pPr>
            <a:r>
              <a:rPr lang="en-US" sz="1600" dirty="0" smtClean="0"/>
              <a:t>In late November we will launch our ECO2.2 Consultation on remaining areas of ECO2. </a:t>
            </a:r>
          </a:p>
          <a:p>
            <a:pPr marL="685800" lvl="1">
              <a:spcBef>
                <a:spcPts val="0"/>
              </a:spcBef>
              <a:defRPr/>
            </a:pPr>
            <a:r>
              <a:rPr lang="en-US" sz="1600" dirty="0" smtClean="0"/>
              <a:t>That consultation will run for seven weeks over and close in late January.</a:t>
            </a:r>
          </a:p>
          <a:p>
            <a:pPr marL="685800" lvl="1">
              <a:spcBef>
                <a:spcPts val="0"/>
              </a:spcBef>
              <a:defRPr/>
            </a:pPr>
            <a:r>
              <a:rPr lang="en-US" sz="1600" dirty="0" smtClean="0"/>
              <a:t>We’ll publish our final ECO2 guidance in March, incorporating the ECO2.1 guidance note.</a:t>
            </a:r>
          </a:p>
          <a:p>
            <a:pPr marL="685800" lvl="1">
              <a:spcBef>
                <a:spcPts val="0"/>
              </a:spcBef>
              <a:defRPr/>
            </a:pPr>
            <a:endParaRPr lang="en-US" sz="1600" dirty="0"/>
          </a:p>
          <a:p>
            <a:pPr marL="285750">
              <a:spcBef>
                <a:spcPts val="0"/>
              </a:spcBef>
              <a:defRPr/>
            </a:pPr>
            <a:r>
              <a:rPr lang="en-US" sz="2000" dirty="0" smtClean="0"/>
              <a:t>Wall Insulation Workshop – Tuesday, 28 </a:t>
            </a:r>
            <a:r>
              <a:rPr lang="en-US" sz="2000" dirty="0"/>
              <a:t>O</a:t>
            </a:r>
            <a:r>
              <a:rPr lang="en-US" sz="2000" dirty="0" smtClean="0"/>
              <a:t>ctober</a:t>
            </a:r>
          </a:p>
          <a:p>
            <a:pPr marL="685800" lvl="1">
              <a:spcBef>
                <a:spcPts val="0"/>
              </a:spcBef>
              <a:defRPr/>
            </a:pPr>
            <a:r>
              <a:rPr lang="en-US" sz="1600" dirty="0" smtClean="0"/>
              <a:t>This workshop focused on ways to improve the standard of wall insulation measures.</a:t>
            </a:r>
          </a:p>
          <a:p>
            <a:pPr marL="685800" lvl="1">
              <a:spcBef>
                <a:spcPts val="0"/>
              </a:spcBef>
              <a:defRPr/>
            </a:pPr>
            <a:r>
              <a:rPr lang="en-US" sz="1600" dirty="0" smtClean="0"/>
              <a:t>We received good input from attendees. This will help us with our </a:t>
            </a:r>
            <a:r>
              <a:rPr lang="en-US" sz="1600" dirty="0"/>
              <a:t>going work</a:t>
            </a:r>
            <a:r>
              <a:rPr lang="en-US" sz="1600" dirty="0" smtClean="0"/>
              <a:t> and help us to formulate our proposals for ECO 2.</a:t>
            </a:r>
          </a:p>
          <a:p>
            <a:pPr marL="285750">
              <a:spcBef>
                <a:spcPts val="0"/>
              </a:spcBef>
              <a:defRPr/>
            </a:pPr>
            <a:endParaRPr lang="en-US" sz="2000" dirty="0" smtClean="0"/>
          </a:p>
          <a:p>
            <a:pPr marL="685800" lvl="1">
              <a:spcBef>
                <a:spcPts val="0"/>
              </a:spcBef>
              <a:defRPr/>
            </a:pPr>
            <a:endParaRPr lang="en-US" sz="1600" dirty="0" smtClean="0"/>
          </a:p>
          <a:p>
            <a:pPr marL="685800" lvl="1">
              <a:spcBef>
                <a:spcPts val="0"/>
              </a:spcBef>
              <a:defRPr/>
            </a:pPr>
            <a:endParaRPr lang="en-US" sz="1400" b="1" dirty="0"/>
          </a:p>
          <a:p>
            <a:pPr marL="1085850" lvl="2">
              <a:spcBef>
                <a:spcPts val="0"/>
              </a:spcBef>
              <a:defRPr/>
            </a:pPr>
            <a:endParaRPr lang="en-US" sz="1400" b="1" dirty="0"/>
          </a:p>
          <a:p>
            <a:pPr marL="685800" lvl="1">
              <a:spcBef>
                <a:spcPts val="0"/>
              </a:spcBef>
              <a:defRPr/>
            </a:pPr>
            <a:endParaRPr lang="en-US" sz="1800" b="1" dirty="0"/>
          </a:p>
          <a:p>
            <a:pPr marL="400050" lvl="1" indent="0">
              <a:spcBef>
                <a:spcPts val="0"/>
              </a:spcBef>
              <a:buNone/>
              <a:defRPr/>
            </a:pPr>
            <a:endParaRPr lang="en-US" sz="1800" b="1" dirty="0" smtClean="0"/>
          </a:p>
          <a:p>
            <a:pPr marL="285750" indent="-285750">
              <a:spcBef>
                <a:spcPts val="0"/>
              </a:spcBef>
              <a:defRPr/>
            </a:pPr>
            <a:endParaRPr lang="en-GB" sz="2000" dirty="0" smtClean="0"/>
          </a:p>
          <a:p>
            <a:pPr marL="0" indent="0">
              <a:spcBef>
                <a:spcPts val="0"/>
              </a:spcBef>
              <a:buNone/>
              <a:defRPr/>
            </a:pPr>
            <a:r>
              <a:rPr lang="en-GB" sz="2000" dirty="0" smtClean="0"/>
              <a:t> </a:t>
            </a:r>
          </a:p>
        </p:txBody>
      </p:sp>
      <p:sp>
        <p:nvSpPr>
          <p:cNvPr id="7" name="Title 2"/>
          <p:cNvSpPr>
            <a:spLocks noGrp="1"/>
          </p:cNvSpPr>
          <p:nvPr>
            <p:ph type="title"/>
          </p:nvPr>
        </p:nvSpPr>
        <p:spPr>
          <a:xfrm>
            <a:off x="428596" y="1196752"/>
            <a:ext cx="8229600" cy="576064"/>
          </a:xfrm>
        </p:spPr>
        <p:txBody>
          <a:bodyPr/>
          <a:lstStyle/>
          <a:p>
            <a:pPr fontAlgn="auto">
              <a:spcBef>
                <a:spcPts val="0"/>
              </a:spcBef>
              <a:spcAft>
                <a:spcPts val="0"/>
              </a:spcAft>
              <a:defRPr/>
            </a:pPr>
            <a:r>
              <a:rPr lang="en-US" sz="2800" b="1" dirty="0" smtClean="0"/>
              <a:t>Development Update – ECO2</a:t>
            </a:r>
            <a:endParaRPr lang="en-US" sz="2800" b="1" dirty="0"/>
          </a:p>
        </p:txBody>
      </p:sp>
      <p:sp>
        <p:nvSpPr>
          <p:cNvPr id="5"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17</a:t>
            </a:fld>
            <a:endParaRPr lang="en-US" dirty="0">
              <a:solidFill>
                <a:schemeClr val="tx1"/>
              </a:solidFill>
            </a:endParaRPr>
          </a:p>
        </p:txBody>
      </p:sp>
    </p:spTree>
    <p:extLst>
      <p:ext uri="{BB962C8B-B14F-4D97-AF65-F5344CB8AC3E}">
        <p14:creationId xmlns:p14="http://schemas.microsoft.com/office/powerpoint/2010/main" val="36025609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txBox="1">
            <a:spLocks/>
          </p:cNvSpPr>
          <p:nvPr/>
        </p:nvSpPr>
        <p:spPr>
          <a:xfrm>
            <a:off x="12435"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18</a:t>
            </a:fld>
            <a:endParaRPr lang="en-US" dirty="0">
              <a:solidFill>
                <a:schemeClr val="tx1"/>
              </a:solidFill>
            </a:endParaRPr>
          </a:p>
        </p:txBody>
      </p:sp>
    </p:spTree>
    <p:extLst>
      <p:ext uri="{BB962C8B-B14F-4D97-AF65-F5344CB8AC3E}">
        <p14:creationId xmlns:p14="http://schemas.microsoft.com/office/powerpoint/2010/main" val="4055904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latin typeface="Calibri" panose="020F0502020204030204" pitchFamily="34" charset="0"/>
                <a:cs typeface="Calibri" panose="020F0502020204030204" pitchFamily="34" charset="0"/>
              </a:rPr>
              <a:t>Brokerage</a:t>
            </a:r>
            <a:br>
              <a:rPr lang="en-GB" sz="4000" dirty="0" smtClean="0">
                <a:latin typeface="Calibri" panose="020F0502020204030204" pitchFamily="34" charset="0"/>
                <a:cs typeface="Calibri" panose="020F0502020204030204" pitchFamily="34" charset="0"/>
              </a:rPr>
            </a:br>
            <a:r>
              <a:rPr lang="en-GB" sz="3000" dirty="0" smtClean="0">
                <a:latin typeface="Calibri" panose="020F0502020204030204" pitchFamily="34" charset="0"/>
                <a:cs typeface="Calibri" panose="020F0502020204030204" pitchFamily="34" charset="0"/>
              </a:rPr>
              <a:t>(Operational Review, Ratings and Access to Brokerage).</a:t>
            </a:r>
            <a:endParaRPr lang="en-US" sz="3000"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558000" y="4797152"/>
            <a:ext cx="7633648" cy="1562472"/>
          </a:xfrm>
        </p:spPr>
        <p:txBody>
          <a:bodyPr/>
          <a:lstStyle/>
          <a:p>
            <a:r>
              <a:rPr lang="en-GB" dirty="0" smtClean="0">
                <a:latin typeface="Calibri" panose="020F0502020204030204" pitchFamily="34" charset="0"/>
                <a:cs typeface="Calibri" panose="020F0502020204030204" pitchFamily="34" charset="0"/>
              </a:rPr>
              <a:t>Agenda items 4, 5 &amp; 6 – Rita Varsani </a:t>
            </a:r>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19</a:t>
            </a:fld>
            <a:endParaRPr lang="en-US" dirty="0">
              <a:solidFill>
                <a:schemeClr val="tx1"/>
              </a:solidFill>
            </a:endParaRPr>
          </a:p>
        </p:txBody>
      </p:sp>
    </p:spTree>
    <p:extLst>
      <p:ext uri="{BB962C8B-B14F-4D97-AF65-F5344CB8AC3E}">
        <p14:creationId xmlns:p14="http://schemas.microsoft.com/office/powerpoint/2010/main" val="4216149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558000" y="1196752"/>
            <a:ext cx="8028000" cy="648072"/>
          </a:xfrm>
        </p:spPr>
        <p:txBody>
          <a:bodyPr/>
          <a:lstStyle/>
          <a:p>
            <a:pPr>
              <a:tabLst>
                <a:tab pos="358775" algn="l"/>
              </a:tabLst>
            </a:pP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Agenda</a:t>
            </a:r>
            <a:endParaRPr lang="en-US" dirty="0">
              <a:latin typeface="Calibri" panose="020F0502020204030204" pitchFamily="34" charset="0"/>
              <a:cs typeface="Calibri" panose="020F0502020204030204" pitchFamily="34" charset="0"/>
            </a:endParaRPr>
          </a:p>
        </p:txBody>
      </p:sp>
      <p:sp>
        <p:nvSpPr>
          <p:cNvPr id="19" name="Content Placeholder 18"/>
          <p:cNvSpPr>
            <a:spLocks noGrp="1"/>
          </p:cNvSpPr>
          <p:nvPr>
            <p:ph idx="1"/>
          </p:nvPr>
        </p:nvSpPr>
        <p:spPr>
          <a:xfrm>
            <a:off x="558000" y="1987313"/>
            <a:ext cx="8028000" cy="4322007"/>
          </a:xfrm>
        </p:spPr>
        <p:txBody>
          <a:bodyPr>
            <a:normAutofit fontScale="92500" lnSpcReduction="10000"/>
          </a:bodyPr>
          <a:lstStyle/>
          <a:p>
            <a:pPr lvl="1">
              <a:spcBef>
                <a:spcPts val="0"/>
              </a:spcBef>
              <a:tabLst>
                <a:tab pos="358775" algn="l"/>
              </a:tabLst>
            </a:pPr>
            <a:r>
              <a:rPr lang="en-US" sz="1700" b="1" dirty="0" smtClean="0">
                <a:latin typeface="Calibri" panose="020F0502020204030204" pitchFamily="34" charset="0"/>
                <a:cs typeface="Calibri" panose="020F0502020204030204" pitchFamily="34" charset="0"/>
              </a:rPr>
              <a:t>	Welcome and Introductions </a:t>
            </a:r>
          </a:p>
          <a:p>
            <a:pPr lvl="1">
              <a:spcBef>
                <a:spcPts val="0"/>
              </a:spcBef>
              <a:tabLst>
                <a:tab pos="358775" algn="l"/>
              </a:tabLst>
            </a:pPr>
            <a:endParaRPr lang="en-US" sz="1700" b="1" dirty="0" smtClean="0">
              <a:latin typeface="Calibri" panose="020F0502020204030204" pitchFamily="34" charset="0"/>
              <a:cs typeface="Calibri" panose="020F0502020204030204" pitchFamily="34" charset="0"/>
            </a:endParaRPr>
          </a:p>
          <a:p>
            <a:pPr marL="342900" lvl="1" indent="-342900">
              <a:spcBef>
                <a:spcPts val="0"/>
              </a:spcBef>
              <a:buClr>
                <a:srgbClr val="00B0F0"/>
              </a:buClr>
              <a:buFont typeface="+mj-lt"/>
              <a:buAutoNum type="arabicPeriod"/>
              <a:tabLst>
                <a:tab pos="358775" algn="l"/>
              </a:tabLst>
            </a:pPr>
            <a:r>
              <a:rPr lang="en-US" sz="1700" b="1" dirty="0" smtClean="0">
                <a:latin typeface="Calibri" panose="020F0502020204030204" pitchFamily="34" charset="0"/>
                <a:cs typeface="Calibri" panose="020F0502020204030204" pitchFamily="34" charset="0"/>
              </a:rPr>
              <a:t>Actions from last meeting (held on 26/09/14)</a:t>
            </a:r>
          </a:p>
          <a:p>
            <a:pPr marL="342900" lvl="1" indent="-342900">
              <a:spcBef>
                <a:spcPts val="0"/>
              </a:spcBef>
              <a:buClr>
                <a:srgbClr val="00B0F0"/>
              </a:buClr>
              <a:buFont typeface="+mj-lt"/>
              <a:buAutoNum type="arabicPeriod"/>
              <a:tabLst>
                <a:tab pos="358775" algn="l"/>
              </a:tabLst>
            </a:pPr>
            <a:r>
              <a:rPr lang="en-US" sz="1700" b="1" dirty="0" smtClean="0">
                <a:latin typeface="Calibri" panose="020F0502020204030204" pitchFamily="34" charset="0"/>
                <a:cs typeface="Calibri" panose="020F0502020204030204" pitchFamily="34" charset="0"/>
              </a:rPr>
              <a:t>DECC Update</a:t>
            </a:r>
          </a:p>
          <a:p>
            <a:pPr marL="985838" lvl="2" indent="-342900">
              <a:spcBef>
                <a:spcPts val="0"/>
              </a:spcBef>
              <a:buClr>
                <a:srgbClr val="00B0F0"/>
              </a:buClr>
              <a:tabLst>
                <a:tab pos="358775" algn="l"/>
              </a:tabLst>
            </a:pPr>
            <a:r>
              <a:rPr lang="en-US" sz="1700" dirty="0" smtClean="0">
                <a:solidFill>
                  <a:schemeClr val="bg1">
                    <a:lumMod val="50000"/>
                  </a:schemeClr>
                </a:solidFill>
                <a:latin typeface="Calibri" panose="020F0502020204030204" pitchFamily="34" charset="0"/>
                <a:cs typeface="Calibri" panose="020F0502020204030204" pitchFamily="34" charset="0"/>
              </a:rPr>
              <a:t>Reporting  Simplification update;</a:t>
            </a:r>
          </a:p>
          <a:p>
            <a:pPr marL="985838" lvl="2" indent="-342900">
              <a:spcBef>
                <a:spcPts val="0"/>
              </a:spcBef>
              <a:buClr>
                <a:srgbClr val="00B0F0"/>
              </a:buClr>
              <a:tabLst>
                <a:tab pos="358775" algn="l"/>
              </a:tabLst>
            </a:pPr>
            <a:r>
              <a:rPr lang="en-US" sz="1700" dirty="0" smtClean="0">
                <a:solidFill>
                  <a:schemeClr val="bg1">
                    <a:lumMod val="50000"/>
                  </a:schemeClr>
                </a:solidFill>
                <a:latin typeface="Calibri" panose="020F0502020204030204" pitchFamily="34" charset="0"/>
                <a:cs typeface="Calibri" panose="020F0502020204030204" pitchFamily="34" charset="0"/>
              </a:rPr>
              <a:t>Legislative update; and</a:t>
            </a:r>
          </a:p>
          <a:p>
            <a:pPr marL="985838" lvl="2" indent="-342900">
              <a:spcBef>
                <a:spcPts val="0"/>
              </a:spcBef>
              <a:buClr>
                <a:srgbClr val="00B0F0"/>
              </a:buClr>
              <a:tabLst>
                <a:tab pos="358775" algn="l"/>
              </a:tabLst>
            </a:pPr>
            <a:r>
              <a:rPr lang="en-US" sz="1700" dirty="0" err="1" smtClean="0">
                <a:solidFill>
                  <a:schemeClr val="bg1">
                    <a:lumMod val="50000"/>
                  </a:schemeClr>
                </a:solidFill>
                <a:latin typeface="Calibri" panose="020F0502020204030204" pitchFamily="34" charset="0"/>
                <a:cs typeface="Calibri" panose="020F0502020204030204" pitchFamily="34" charset="0"/>
              </a:rPr>
              <a:t>RdSAP</a:t>
            </a:r>
            <a:r>
              <a:rPr lang="en-US" sz="1700" dirty="0" smtClean="0">
                <a:solidFill>
                  <a:schemeClr val="bg1">
                    <a:lumMod val="50000"/>
                  </a:schemeClr>
                </a:solidFill>
                <a:latin typeface="Calibri" panose="020F0502020204030204" pitchFamily="34" charset="0"/>
                <a:cs typeface="Calibri" panose="020F0502020204030204" pitchFamily="34" charset="0"/>
              </a:rPr>
              <a:t> update</a:t>
            </a:r>
          </a:p>
          <a:p>
            <a:pPr marL="346075" lvl="3" indent="-342900">
              <a:spcBef>
                <a:spcPts val="0"/>
              </a:spcBef>
              <a:buClr>
                <a:srgbClr val="00AEEF"/>
              </a:buClr>
              <a:buFont typeface="+mj-lt"/>
              <a:buAutoNum type="arabicPeriod" startAt="3"/>
            </a:pPr>
            <a:r>
              <a:rPr lang="en-US" sz="1700" b="1" dirty="0" err="1" smtClean="0">
                <a:latin typeface="Calibri" panose="020F0502020204030204" pitchFamily="34" charset="0"/>
                <a:cs typeface="Calibri" panose="020F0502020204030204" pitchFamily="34" charset="0"/>
              </a:rPr>
              <a:t>Ofgem</a:t>
            </a:r>
            <a:r>
              <a:rPr lang="en-US" sz="1700" b="1" dirty="0" smtClean="0">
                <a:latin typeface="Calibri" panose="020F0502020204030204" pitchFamily="34" charset="0"/>
                <a:cs typeface="Calibri" panose="020F0502020204030204" pitchFamily="34" charset="0"/>
              </a:rPr>
              <a:t> update</a:t>
            </a:r>
          </a:p>
          <a:p>
            <a:pPr marL="982663" lvl="3" indent="-342900">
              <a:spcBef>
                <a:spcPts val="0"/>
              </a:spcBef>
              <a:buClr>
                <a:srgbClr val="00AEEF"/>
              </a:buClr>
              <a:buFont typeface="Arial" panose="020B0604020202020204" pitchFamily="34" charset="0"/>
              <a:buChar char="•"/>
            </a:pPr>
            <a:r>
              <a:rPr lang="en-US" sz="1700" dirty="0" smtClean="0">
                <a:solidFill>
                  <a:schemeClr val="bg1">
                    <a:lumMod val="50000"/>
                  </a:schemeClr>
                </a:solidFill>
                <a:latin typeface="Calibri" panose="020F0502020204030204" pitchFamily="34" charset="0"/>
                <a:cs typeface="Calibri" panose="020F0502020204030204" pitchFamily="34" charset="0"/>
              </a:rPr>
              <a:t>Guidance; and</a:t>
            </a:r>
          </a:p>
          <a:p>
            <a:pPr marL="982663" lvl="3" indent="-342900">
              <a:spcBef>
                <a:spcPts val="0"/>
              </a:spcBef>
              <a:buClr>
                <a:srgbClr val="00AEEF"/>
              </a:buClr>
              <a:buFont typeface="Arial" panose="020B0604020202020204" pitchFamily="34" charset="0"/>
              <a:buChar char="•"/>
            </a:pPr>
            <a:r>
              <a:rPr lang="en-US" sz="1700" dirty="0" smtClean="0">
                <a:solidFill>
                  <a:schemeClr val="bg1">
                    <a:lumMod val="50000"/>
                  </a:schemeClr>
                </a:solidFill>
                <a:latin typeface="Calibri" panose="020F0502020204030204" pitchFamily="34" charset="0"/>
                <a:cs typeface="Calibri" panose="020F0502020204030204" pitchFamily="34" charset="0"/>
              </a:rPr>
              <a:t>Consultation</a:t>
            </a:r>
          </a:p>
          <a:p>
            <a:pPr marL="346075" lvl="3" indent="-342900">
              <a:spcBef>
                <a:spcPts val="0"/>
              </a:spcBef>
              <a:buClr>
                <a:srgbClr val="00AEEF"/>
              </a:buClr>
              <a:buFont typeface="+mj-lt"/>
              <a:buAutoNum type="arabicPeriod" startAt="4"/>
            </a:pPr>
            <a:r>
              <a:rPr lang="en-US" sz="1700" b="1" dirty="0" smtClean="0">
                <a:latin typeface="Calibri" panose="020F0502020204030204" pitchFamily="34" charset="0"/>
                <a:cs typeface="Calibri" panose="020F0502020204030204" pitchFamily="34" charset="0"/>
              </a:rPr>
              <a:t>Brokerage Operational Review</a:t>
            </a:r>
          </a:p>
          <a:p>
            <a:pPr marL="982663" lvl="3" indent="-342900">
              <a:spcBef>
                <a:spcPts val="0"/>
              </a:spcBef>
              <a:buClr>
                <a:srgbClr val="00AEEF"/>
              </a:buClr>
              <a:buFont typeface="Arial" panose="020B0604020202020204" pitchFamily="34" charset="0"/>
              <a:buChar char="•"/>
            </a:pPr>
            <a:r>
              <a:rPr lang="en-US" sz="1700" dirty="0" smtClean="0">
                <a:solidFill>
                  <a:schemeClr val="bg1">
                    <a:lumMod val="50000"/>
                  </a:schemeClr>
                </a:solidFill>
                <a:latin typeface="Calibri" panose="020F0502020204030204" pitchFamily="34" charset="0"/>
                <a:cs typeface="Calibri" panose="020F0502020204030204" pitchFamily="34" charset="0"/>
              </a:rPr>
              <a:t>Contract; and</a:t>
            </a:r>
          </a:p>
          <a:p>
            <a:pPr marL="982663" lvl="3" indent="-342900">
              <a:spcBef>
                <a:spcPts val="0"/>
              </a:spcBef>
              <a:buClr>
                <a:srgbClr val="00AEEF"/>
              </a:buClr>
              <a:buFont typeface="Arial" panose="020B0604020202020204" pitchFamily="34" charset="0"/>
              <a:buChar char="•"/>
            </a:pPr>
            <a:r>
              <a:rPr lang="en-US" sz="1700" dirty="0" smtClean="0">
                <a:solidFill>
                  <a:schemeClr val="bg1">
                    <a:lumMod val="50000"/>
                  </a:schemeClr>
                </a:solidFill>
                <a:latin typeface="Calibri" panose="020F0502020204030204" pitchFamily="34" charset="0"/>
                <a:cs typeface="Calibri" panose="020F0502020204030204" pitchFamily="34" charset="0"/>
              </a:rPr>
              <a:t>Other operations within 2017 obligation period (incl. splitting commodities,                            size of lots, contract lengths)</a:t>
            </a:r>
          </a:p>
          <a:p>
            <a:pPr marL="346075" lvl="3" indent="-342900">
              <a:spcBef>
                <a:spcPts val="0"/>
              </a:spcBef>
              <a:buClr>
                <a:srgbClr val="00AEEF"/>
              </a:buClr>
              <a:buFont typeface="+mj-lt"/>
              <a:buAutoNum type="arabicPeriod" startAt="5"/>
            </a:pPr>
            <a:r>
              <a:rPr lang="en-US" sz="1700" b="1" dirty="0" smtClean="0">
                <a:latin typeface="Calibri" panose="020F0502020204030204" pitchFamily="34" charset="0"/>
                <a:cs typeface="Calibri" panose="020F0502020204030204" pitchFamily="34" charset="0"/>
              </a:rPr>
              <a:t>Ratings</a:t>
            </a:r>
          </a:p>
          <a:p>
            <a:pPr marL="346075" lvl="3" indent="-342900">
              <a:spcBef>
                <a:spcPts val="0"/>
              </a:spcBef>
              <a:buClr>
                <a:srgbClr val="00AEEF"/>
              </a:buClr>
              <a:buFont typeface="+mj-lt"/>
              <a:buAutoNum type="arabicPeriod" startAt="5"/>
            </a:pPr>
            <a:r>
              <a:rPr lang="en-US" sz="1700" b="1" dirty="0" smtClean="0">
                <a:latin typeface="Calibri" panose="020F0502020204030204" pitchFamily="34" charset="0"/>
                <a:cs typeface="Calibri" panose="020F0502020204030204" pitchFamily="34" charset="0"/>
              </a:rPr>
              <a:t>Access to brokerage</a:t>
            </a:r>
          </a:p>
          <a:p>
            <a:pPr marL="346075" lvl="3" indent="-342900">
              <a:spcBef>
                <a:spcPts val="0"/>
              </a:spcBef>
              <a:buClr>
                <a:srgbClr val="00AEEF"/>
              </a:buClr>
              <a:buFont typeface="+mj-lt"/>
              <a:buAutoNum type="arabicPeriod" startAt="5"/>
            </a:pPr>
            <a:r>
              <a:rPr lang="en-US" sz="1700" b="1" dirty="0" smtClean="0">
                <a:latin typeface="Calibri" panose="020F0502020204030204" pitchFamily="34" charset="0"/>
                <a:cs typeface="Calibri" panose="020F0502020204030204" pitchFamily="34" charset="0"/>
              </a:rPr>
              <a:t>Future of the Energy Company Obligation: key questions for Group</a:t>
            </a:r>
          </a:p>
          <a:p>
            <a:pPr lvl="1">
              <a:spcBef>
                <a:spcPts val="0"/>
              </a:spcBef>
              <a:tabLst>
                <a:tab pos="358775" algn="l"/>
              </a:tabLst>
            </a:pPr>
            <a:endParaRPr lang="en-US" sz="1700" b="1" dirty="0" smtClean="0">
              <a:latin typeface="Calibri" panose="020F0502020204030204" pitchFamily="34" charset="0"/>
              <a:cs typeface="Calibri" panose="020F0502020204030204" pitchFamily="34" charset="0"/>
            </a:endParaRPr>
          </a:p>
          <a:p>
            <a:pPr lvl="1">
              <a:spcBef>
                <a:spcPts val="0"/>
              </a:spcBef>
              <a:tabLst>
                <a:tab pos="358775" algn="l"/>
              </a:tabLst>
            </a:pPr>
            <a:r>
              <a:rPr lang="en-US" sz="1700" b="1" dirty="0" smtClean="0">
                <a:latin typeface="Calibri" panose="020F0502020204030204" pitchFamily="34" charset="0"/>
                <a:cs typeface="Calibri" panose="020F0502020204030204" pitchFamily="34" charset="0"/>
              </a:rPr>
              <a:t>	Any Other Business? </a:t>
            </a:r>
            <a:r>
              <a:rPr lang="en-US" b="1" dirty="0" smtClean="0">
                <a:latin typeface="Calibri" panose="020F0502020204030204" pitchFamily="34" charset="0"/>
                <a:cs typeface="Calibri" panose="020F0502020204030204" pitchFamily="34" charset="0"/>
              </a:rPr>
              <a:t>	</a:t>
            </a:r>
            <a:endParaRPr lang="en-US" b="1"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a:t>
            </a:fld>
            <a:endParaRPr lang="en-US"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3"/>
          </p:nvPr>
        </p:nvSpPr>
        <p:spPr/>
        <p:txBody>
          <a:bodyPr/>
          <a:lstStyle/>
          <a:p>
            <a:r>
              <a:rPr lang="en-US" dirty="0" smtClean="0">
                <a:latin typeface="Calibri" panose="020F0502020204030204" pitchFamily="34" charset="0"/>
                <a:cs typeface="Calibri" panose="020F0502020204030204" pitchFamily="34" charset="0"/>
              </a:rPr>
              <a:t>ECO Steering Group (31/10/14) - Agenda</a:t>
            </a:r>
            <a:endParaRPr lang="en-US"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Brokerage Operational Review</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20</a:t>
            </a:fld>
            <a:endParaRPr lang="en-US"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3"/>
          </p:nvPr>
        </p:nvSpPr>
        <p:spPr/>
        <p:txBody>
          <a:bodyPr/>
          <a:lstStyle/>
          <a:p>
            <a:r>
              <a:rPr lang="en-US" dirty="0" smtClean="0">
                <a:latin typeface="Calibri" panose="020F0502020204030204" pitchFamily="34" charset="0"/>
                <a:cs typeface="Calibri" panose="020F0502020204030204" pitchFamily="34" charset="0"/>
              </a:rPr>
              <a:t>ECO Steering Group (31/10/14) – Agenda item 4: Brokerage Operational Review</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sz="half" idx="1"/>
          </p:nvPr>
        </p:nvSpPr>
        <p:spPr>
          <a:xfrm>
            <a:off x="558000" y="2132856"/>
            <a:ext cx="7902432" cy="4059144"/>
          </a:xfrm>
        </p:spPr>
        <p:txBody>
          <a:bodyPr>
            <a:normAutofit fontScale="70000" lnSpcReduction="20000"/>
          </a:bodyPr>
          <a:lstStyle/>
          <a:p>
            <a:r>
              <a:rPr lang="en-GB" sz="1900" dirty="0" smtClean="0">
                <a:solidFill>
                  <a:schemeClr val="tx1"/>
                </a:solidFill>
              </a:rPr>
              <a:t>Brokerage has been in operation for almost 2 years.  We reviewed the operations once, about a year ago.  Now that we have another year’s of experience of delivery under brokerage, we would like to review it again.  The review is split into two areas (contract and other operations)</a:t>
            </a:r>
          </a:p>
          <a:p>
            <a:r>
              <a:rPr lang="en-GB" sz="1900" b="1" dirty="0" smtClean="0"/>
              <a:t>Contract review</a:t>
            </a:r>
          </a:p>
          <a:p>
            <a:r>
              <a:rPr lang="en-GB" sz="1900" b="1" dirty="0" smtClean="0">
                <a:solidFill>
                  <a:schemeClr val="tx1"/>
                </a:solidFill>
              </a:rPr>
              <a:t>Thank you for comments on scope of review.   </a:t>
            </a:r>
          </a:p>
          <a:p>
            <a:r>
              <a:rPr lang="en-GB" sz="1900" b="1" u="sng" dirty="0" smtClean="0">
                <a:solidFill>
                  <a:schemeClr val="tx1"/>
                </a:solidFill>
              </a:rPr>
              <a:t>Who fed into the scope:  </a:t>
            </a:r>
          </a:p>
          <a:p>
            <a:r>
              <a:rPr lang="en-GB" sz="1900" dirty="0" smtClean="0">
                <a:solidFill>
                  <a:schemeClr val="tx1"/>
                </a:solidFill>
              </a:rPr>
              <a:t>SG </a:t>
            </a:r>
            <a:r>
              <a:rPr lang="en-GB" sz="1900" dirty="0">
                <a:solidFill>
                  <a:schemeClr val="tx1"/>
                </a:solidFill>
              </a:rPr>
              <a:t>members including representatives for Local Authorities and Registered Social Housing Providers. </a:t>
            </a:r>
          </a:p>
          <a:p>
            <a:r>
              <a:rPr lang="en-GB" sz="1900" b="1" u="sng" dirty="0" smtClean="0">
                <a:solidFill>
                  <a:schemeClr val="tx1"/>
                </a:solidFill>
              </a:rPr>
              <a:t>Review process:  </a:t>
            </a:r>
          </a:p>
          <a:p>
            <a:r>
              <a:rPr lang="en-GB" sz="1900" dirty="0" smtClean="0">
                <a:solidFill>
                  <a:schemeClr val="tx1"/>
                </a:solidFill>
              </a:rPr>
              <a:t>Review will be controlled within the agreed scope, to allow proper consideration of issues. </a:t>
            </a:r>
          </a:p>
          <a:p>
            <a:r>
              <a:rPr lang="en-GB" sz="1900" dirty="0" smtClean="0">
                <a:solidFill>
                  <a:schemeClr val="tx1"/>
                </a:solidFill>
              </a:rPr>
              <a:t>In principle, new </a:t>
            </a:r>
            <a:r>
              <a:rPr lang="en-GB" sz="1900" dirty="0">
                <a:solidFill>
                  <a:schemeClr val="tx1"/>
                </a:solidFill>
              </a:rPr>
              <a:t>areas </a:t>
            </a:r>
            <a:r>
              <a:rPr lang="en-GB" sz="1900" dirty="0" smtClean="0">
                <a:solidFill>
                  <a:schemeClr val="tx1"/>
                </a:solidFill>
              </a:rPr>
              <a:t>identified outside of scope </a:t>
            </a:r>
            <a:r>
              <a:rPr lang="en-GB" sz="1900" dirty="0">
                <a:solidFill>
                  <a:schemeClr val="tx1"/>
                </a:solidFill>
              </a:rPr>
              <a:t>will be logged for future consideration, but not part of current review.</a:t>
            </a:r>
          </a:p>
          <a:p>
            <a:r>
              <a:rPr lang="en-GB" sz="1900" dirty="0" smtClean="0">
                <a:solidFill>
                  <a:schemeClr val="tx1"/>
                </a:solidFill>
              </a:rPr>
              <a:t>Decision log against each issue raised for review.</a:t>
            </a:r>
          </a:p>
          <a:p>
            <a:r>
              <a:rPr lang="en-GB" sz="1900" dirty="0" smtClean="0">
                <a:solidFill>
                  <a:schemeClr val="tx1"/>
                </a:solidFill>
              </a:rPr>
              <a:t>Opportunity for all members to feedback.</a:t>
            </a:r>
          </a:p>
          <a:p>
            <a:r>
              <a:rPr lang="en-GB" sz="1900" dirty="0" smtClean="0">
                <a:solidFill>
                  <a:schemeClr val="tx1"/>
                </a:solidFill>
              </a:rPr>
              <a:t>Legal services appointment delayed until end November. </a:t>
            </a:r>
          </a:p>
          <a:p>
            <a:endParaRPr lang="en-GB" dirty="0" smtClean="0">
              <a:solidFill>
                <a:schemeClr val="tx1"/>
              </a:solidFill>
            </a:endParaRPr>
          </a:p>
          <a:p>
            <a:endParaRPr lang="en-GB" dirty="0" smtClean="0">
              <a:solidFill>
                <a:schemeClr val="tx1"/>
              </a:solidFill>
            </a:endParaRPr>
          </a:p>
        </p:txBody>
      </p:sp>
    </p:spTree>
    <p:extLst>
      <p:ext uri="{BB962C8B-B14F-4D97-AF65-F5344CB8AC3E}">
        <p14:creationId xmlns:p14="http://schemas.microsoft.com/office/powerpoint/2010/main" val="41847019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Brokerage Operational Review</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21</a:t>
            </a:fld>
            <a:endParaRPr lang="en-US"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Agenda item 4: Brokerage Operational Review</a:t>
            </a:r>
          </a:p>
        </p:txBody>
      </p:sp>
      <p:sp>
        <p:nvSpPr>
          <p:cNvPr id="3" name="Content Placeholder 2"/>
          <p:cNvSpPr>
            <a:spLocks noGrp="1"/>
          </p:cNvSpPr>
          <p:nvPr>
            <p:ph sz="half" idx="1"/>
          </p:nvPr>
        </p:nvSpPr>
        <p:spPr>
          <a:xfrm>
            <a:off x="558000" y="2132856"/>
            <a:ext cx="7902432" cy="4059144"/>
          </a:xfrm>
        </p:spPr>
        <p:txBody>
          <a:bodyPr>
            <a:normAutofit/>
          </a:bodyPr>
          <a:lstStyle/>
          <a:p>
            <a:r>
              <a:rPr lang="en-GB" sz="2400" dirty="0" smtClean="0"/>
              <a:t>Contract review</a:t>
            </a:r>
            <a:endParaRPr lang="en-GB" dirty="0">
              <a:solidFill>
                <a:schemeClr val="tx1"/>
              </a:solidFill>
            </a:endParaRPr>
          </a:p>
          <a:p>
            <a:r>
              <a:rPr lang="en-GB" b="1" u="sng" dirty="0" smtClean="0">
                <a:solidFill>
                  <a:schemeClr val="tx1"/>
                </a:solidFill>
              </a:rPr>
              <a:t>Areas identified for review:</a:t>
            </a:r>
          </a:p>
          <a:p>
            <a:r>
              <a:rPr lang="en-GB" dirty="0" smtClean="0">
                <a:solidFill>
                  <a:schemeClr val="tx1"/>
                </a:solidFill>
              </a:rPr>
              <a:t>12 main areas – list sent out with agenda. </a:t>
            </a:r>
          </a:p>
          <a:p>
            <a:r>
              <a:rPr lang="en-GB" dirty="0" smtClean="0">
                <a:solidFill>
                  <a:schemeClr val="tx1"/>
                </a:solidFill>
              </a:rPr>
              <a:t>Some areas are complex and will require coordinated thinking, both in policy and delivery terms (e.g. completion notice definition/ TM, delivery risks)</a:t>
            </a:r>
          </a:p>
          <a:p>
            <a:r>
              <a:rPr lang="en-GB" dirty="0" smtClean="0">
                <a:solidFill>
                  <a:schemeClr val="tx1"/>
                </a:solidFill>
              </a:rPr>
              <a:t>Where we can’t make changes, we have stated the reasons. </a:t>
            </a:r>
          </a:p>
        </p:txBody>
      </p:sp>
    </p:spTree>
    <p:extLst>
      <p:ext uri="{BB962C8B-B14F-4D97-AF65-F5344CB8AC3E}">
        <p14:creationId xmlns:p14="http://schemas.microsoft.com/office/powerpoint/2010/main" val="17146020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Brokerage Operational Review</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22</a:t>
            </a:fld>
            <a:endParaRPr lang="en-US"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Agenda item 4: Brokerage Operational </a:t>
            </a:r>
            <a:r>
              <a:rPr lang="en-US" dirty="0" smtClean="0">
                <a:latin typeface="Calibri" panose="020F0502020204030204" pitchFamily="34" charset="0"/>
                <a:cs typeface="Calibri" panose="020F0502020204030204" pitchFamily="34" charset="0"/>
              </a:rPr>
              <a:t>Review</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sz="half" idx="1"/>
          </p:nvPr>
        </p:nvSpPr>
        <p:spPr>
          <a:xfrm>
            <a:off x="558000" y="2204864"/>
            <a:ext cx="7902432" cy="3987136"/>
          </a:xfrm>
        </p:spPr>
        <p:txBody>
          <a:bodyPr>
            <a:normAutofit lnSpcReduction="10000"/>
          </a:bodyPr>
          <a:lstStyle/>
          <a:p>
            <a:r>
              <a:rPr lang="en-GB" b="1" dirty="0" smtClean="0">
                <a:solidFill>
                  <a:srgbClr val="00B0F0"/>
                </a:solidFill>
              </a:rPr>
              <a:t>Other operations</a:t>
            </a:r>
          </a:p>
          <a:p>
            <a:r>
              <a:rPr lang="en-GB" b="1" u="sng" dirty="0" smtClean="0">
                <a:solidFill>
                  <a:schemeClr val="tx1"/>
                </a:solidFill>
              </a:rPr>
              <a:t>Changes made to brokerage since launch</a:t>
            </a:r>
          </a:p>
          <a:p>
            <a:r>
              <a:rPr lang="en-GB" dirty="0" smtClean="0">
                <a:solidFill>
                  <a:schemeClr val="tx1"/>
                </a:solidFill>
              </a:rPr>
              <a:t>Splitting of commodities, and introduction of a quantitative ratings system. </a:t>
            </a:r>
          </a:p>
          <a:p>
            <a:r>
              <a:rPr lang="en-GB" b="1" u="sng" dirty="0" smtClean="0">
                <a:solidFill>
                  <a:schemeClr val="tx1"/>
                </a:solidFill>
              </a:rPr>
              <a:t>Current review of brokerage operations   </a:t>
            </a:r>
          </a:p>
          <a:p>
            <a:r>
              <a:rPr lang="en-GB" dirty="0" smtClean="0">
                <a:solidFill>
                  <a:schemeClr val="tx1"/>
                </a:solidFill>
              </a:rPr>
              <a:t>What other changes should be considered going forward? </a:t>
            </a:r>
          </a:p>
          <a:p>
            <a:pPr marL="285750" indent="-285750">
              <a:buFontTx/>
              <a:buChar char="-"/>
            </a:pPr>
            <a:r>
              <a:rPr lang="en-GB" dirty="0" smtClean="0">
                <a:solidFill>
                  <a:schemeClr val="tx1"/>
                </a:solidFill>
              </a:rPr>
              <a:t>Splitting commodities further</a:t>
            </a:r>
          </a:p>
          <a:p>
            <a:pPr marL="285750" indent="-285750">
              <a:buFontTx/>
              <a:buChar char="-"/>
            </a:pPr>
            <a:r>
              <a:rPr lang="en-GB" dirty="0" smtClean="0">
                <a:solidFill>
                  <a:schemeClr val="tx1"/>
                </a:solidFill>
              </a:rPr>
              <a:t>Size of lots available</a:t>
            </a:r>
          </a:p>
          <a:p>
            <a:pPr marL="285750" indent="-285750">
              <a:buFontTx/>
              <a:buChar char="-"/>
            </a:pPr>
            <a:r>
              <a:rPr lang="en-GB" dirty="0" smtClean="0">
                <a:solidFill>
                  <a:schemeClr val="tx1"/>
                </a:solidFill>
              </a:rPr>
              <a:t>Contract lengths</a:t>
            </a:r>
          </a:p>
          <a:p>
            <a:pPr marL="285750" indent="-285750">
              <a:buFontTx/>
              <a:buChar char="-"/>
            </a:pPr>
            <a:r>
              <a:rPr lang="en-GB" dirty="0" smtClean="0">
                <a:solidFill>
                  <a:schemeClr val="tx1"/>
                </a:solidFill>
              </a:rPr>
              <a:t>Auction timescales (reduce from 3 to 2 hours?) (bi-weekly to monthly?)</a:t>
            </a:r>
          </a:p>
          <a:p>
            <a:pPr marL="285750" indent="-285750">
              <a:buFontTx/>
              <a:buChar char="-"/>
            </a:pPr>
            <a:r>
              <a:rPr lang="en-GB" dirty="0" smtClean="0">
                <a:solidFill>
                  <a:schemeClr val="tx1"/>
                </a:solidFill>
              </a:rPr>
              <a:t>Other thoughts  (</a:t>
            </a:r>
            <a:r>
              <a:rPr lang="en-GB" i="1" dirty="0" smtClean="0">
                <a:solidFill>
                  <a:schemeClr val="tx1"/>
                </a:solidFill>
              </a:rPr>
              <a:t>note, due diligence discussed under slide 8)</a:t>
            </a:r>
          </a:p>
          <a:p>
            <a:endParaRPr lang="en-GB" i="1" dirty="0">
              <a:solidFill>
                <a:schemeClr val="tx1"/>
              </a:solidFill>
            </a:endParaRPr>
          </a:p>
        </p:txBody>
      </p:sp>
    </p:spTree>
    <p:extLst>
      <p:ext uri="{BB962C8B-B14F-4D97-AF65-F5344CB8AC3E}">
        <p14:creationId xmlns:p14="http://schemas.microsoft.com/office/powerpoint/2010/main" val="649307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Ratings</a:t>
            </a:r>
            <a:endParaRPr lang="en-GB" dirty="0"/>
          </a:p>
        </p:txBody>
      </p:sp>
      <p:sp>
        <p:nvSpPr>
          <p:cNvPr id="4" name="Content Placeholder 3"/>
          <p:cNvSpPr>
            <a:spLocks noGrp="1"/>
          </p:cNvSpPr>
          <p:nvPr>
            <p:ph sz="half" idx="2"/>
          </p:nvPr>
        </p:nvSpPr>
        <p:spPr>
          <a:xfrm>
            <a:off x="539552" y="2204864"/>
            <a:ext cx="8046448" cy="3987136"/>
          </a:xfrm>
        </p:spPr>
        <p:txBody>
          <a:bodyPr/>
          <a:lstStyle/>
          <a:p>
            <a:r>
              <a:rPr lang="en-GB" dirty="0">
                <a:solidFill>
                  <a:schemeClr val="tx1"/>
                </a:solidFill>
              </a:rPr>
              <a:t>SG members suggested a </a:t>
            </a:r>
            <a:r>
              <a:rPr lang="en-GB" b="1" u="sng" dirty="0">
                <a:solidFill>
                  <a:schemeClr val="tx1"/>
                </a:solidFill>
              </a:rPr>
              <a:t>qualitative</a:t>
            </a:r>
            <a:r>
              <a:rPr lang="en-GB" dirty="0">
                <a:solidFill>
                  <a:schemeClr val="tx1"/>
                </a:solidFill>
              </a:rPr>
              <a:t> ratings system to enable buyers to select lots based on historical quality of delivery.</a:t>
            </a:r>
          </a:p>
          <a:p>
            <a:r>
              <a:rPr lang="en-GB" dirty="0" smtClean="0">
                <a:solidFill>
                  <a:schemeClr val="tx1"/>
                </a:solidFill>
              </a:rPr>
              <a:t>The current ratings system is </a:t>
            </a:r>
            <a:r>
              <a:rPr lang="en-GB" b="1" u="sng" dirty="0" smtClean="0">
                <a:solidFill>
                  <a:schemeClr val="tx1"/>
                </a:solidFill>
              </a:rPr>
              <a:t>quantitative</a:t>
            </a:r>
            <a:r>
              <a:rPr lang="en-GB" dirty="0" smtClean="0">
                <a:solidFill>
                  <a:schemeClr val="tx1"/>
                </a:solidFill>
              </a:rPr>
              <a:t>.  The following table is a short analysis of trading performance against the different ratings since the introduction of ratings in February.  </a:t>
            </a:r>
          </a:p>
        </p:txBody>
      </p:sp>
      <p:sp>
        <p:nvSpPr>
          <p:cNvPr id="5" name="Slide Number Placeholder 4"/>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23</a:t>
            </a:fld>
            <a:endParaRPr lang="en-US" dirty="0">
              <a:latin typeface="Calibri" panose="020F0502020204030204" pitchFamily="34" charset="0"/>
              <a:cs typeface="Calibri" panose="020F0502020204030204" pitchFamily="34" charset="0"/>
            </a:endParaRPr>
          </a:p>
        </p:txBody>
      </p:sp>
      <p:sp>
        <p:nvSpPr>
          <p:cNvPr id="6" name="Footer Placeholder 5"/>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Agenda item 5: Ratings</a:t>
            </a:r>
            <a:endParaRPr lang="en-US" dirty="0">
              <a:latin typeface="Calibri" panose="020F0502020204030204" pitchFamily="34" charset="0"/>
              <a:cs typeface="Calibri" panose="020F050202020403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10693633"/>
              </p:ext>
            </p:extLst>
          </p:nvPr>
        </p:nvGraphicFramePr>
        <p:xfrm>
          <a:off x="597661" y="3789040"/>
          <a:ext cx="4464496" cy="1752600"/>
        </p:xfrm>
        <a:graphic>
          <a:graphicData uri="http://schemas.openxmlformats.org/drawingml/2006/table">
            <a:tbl>
              <a:tblPr>
                <a:tableStyleId>{5C22544A-7EE6-4342-B048-85BDC9FD1C3A}</a:tableStyleId>
              </a:tblPr>
              <a:tblGrid>
                <a:gridCol w="3032488"/>
                <a:gridCol w="1432008"/>
              </a:tblGrid>
              <a:tr h="312149">
                <a:tc>
                  <a:txBody>
                    <a:bodyPr/>
                    <a:lstStyle/>
                    <a:p>
                      <a:pPr algn="l" fontAlgn="b"/>
                      <a:r>
                        <a:rPr lang="en-GB" sz="1400" b="1" u="none" strike="noStrike" dirty="0">
                          <a:effectLst/>
                        </a:rPr>
                        <a:t>Ratings</a:t>
                      </a:r>
                      <a:endParaRPr lang="en-GB" sz="1400" b="1" i="0" u="none" strike="noStrike" dirty="0">
                        <a:effectLst/>
                        <a:latin typeface="Arial"/>
                      </a:endParaRPr>
                    </a:p>
                  </a:txBody>
                  <a:tcPr marL="7620" marR="7620" marT="7620" marB="0" anchor="ctr"/>
                </a:tc>
                <a:tc>
                  <a:txBody>
                    <a:bodyPr/>
                    <a:lstStyle/>
                    <a:p>
                      <a:pPr algn="l" fontAlgn="b"/>
                      <a:r>
                        <a:rPr lang="en-GB" sz="1600" b="1" u="none" strike="noStrike" dirty="0">
                          <a:effectLst/>
                        </a:rPr>
                        <a:t>Number of Lots sold</a:t>
                      </a:r>
                      <a:endParaRPr lang="en-GB" sz="1600" b="1" i="0" u="none" strike="noStrike" dirty="0">
                        <a:effectLst/>
                        <a:latin typeface="Arial"/>
                      </a:endParaRPr>
                    </a:p>
                  </a:txBody>
                  <a:tcPr marL="7620" marR="7620" marT="7620" marB="0" anchor="ctr"/>
                </a:tc>
              </a:tr>
              <a:tr h="158476">
                <a:tc>
                  <a:txBody>
                    <a:bodyPr/>
                    <a:lstStyle/>
                    <a:p>
                      <a:pPr algn="l" fontAlgn="b"/>
                      <a:r>
                        <a:rPr lang="en-GB" sz="1600" u="none" strike="noStrike" dirty="0">
                          <a:effectLst/>
                        </a:rPr>
                        <a:t>100*</a:t>
                      </a:r>
                      <a:endParaRPr lang="en-GB" sz="1600" b="0" i="0" u="none" strike="noStrike" dirty="0">
                        <a:effectLst/>
                        <a:latin typeface="Arial"/>
                      </a:endParaRPr>
                    </a:p>
                  </a:txBody>
                  <a:tcPr marL="7620" marR="7620" marT="7620" marB="0" anchor="b"/>
                </a:tc>
                <a:tc>
                  <a:txBody>
                    <a:bodyPr/>
                    <a:lstStyle/>
                    <a:p>
                      <a:pPr algn="ctr" fontAlgn="b"/>
                      <a:r>
                        <a:rPr lang="en-GB" sz="1600" u="none" strike="noStrike" dirty="0">
                          <a:effectLst/>
                        </a:rPr>
                        <a:t>16</a:t>
                      </a:r>
                      <a:endParaRPr lang="en-GB" sz="1600" b="0" i="0" u="none" strike="noStrike" dirty="0">
                        <a:effectLst/>
                        <a:latin typeface="Arial"/>
                      </a:endParaRPr>
                    </a:p>
                  </a:txBody>
                  <a:tcPr marL="7620" marR="7620" marT="7620" marB="0" anchor="b"/>
                </a:tc>
              </a:tr>
              <a:tr h="158476">
                <a:tc>
                  <a:txBody>
                    <a:bodyPr/>
                    <a:lstStyle/>
                    <a:p>
                      <a:pPr algn="l" fontAlgn="b"/>
                      <a:r>
                        <a:rPr lang="en-GB" sz="1600" u="none" strike="noStrike">
                          <a:effectLst/>
                        </a:rPr>
                        <a:t>100</a:t>
                      </a:r>
                      <a:endParaRPr lang="en-GB" sz="1600" b="0" i="0" u="none" strike="noStrike">
                        <a:effectLst/>
                        <a:latin typeface="Arial"/>
                      </a:endParaRPr>
                    </a:p>
                  </a:txBody>
                  <a:tcPr marL="7620" marR="7620" marT="7620" marB="0" anchor="b"/>
                </a:tc>
                <a:tc>
                  <a:txBody>
                    <a:bodyPr/>
                    <a:lstStyle/>
                    <a:p>
                      <a:pPr algn="ctr" fontAlgn="b"/>
                      <a:r>
                        <a:rPr lang="en-GB" sz="1600" u="none" strike="noStrike" dirty="0">
                          <a:effectLst/>
                        </a:rPr>
                        <a:t>39</a:t>
                      </a:r>
                      <a:endParaRPr lang="en-GB" sz="1600" b="0" i="0" u="none" strike="noStrike" dirty="0">
                        <a:effectLst/>
                        <a:latin typeface="Arial"/>
                      </a:endParaRPr>
                    </a:p>
                  </a:txBody>
                  <a:tcPr marL="7620" marR="7620" marT="7620" marB="0" anchor="b"/>
                </a:tc>
              </a:tr>
              <a:tr h="158476">
                <a:tc>
                  <a:txBody>
                    <a:bodyPr/>
                    <a:lstStyle/>
                    <a:p>
                      <a:pPr algn="l" fontAlgn="b"/>
                      <a:r>
                        <a:rPr lang="en-GB" sz="1600" u="none" strike="noStrike">
                          <a:effectLst/>
                        </a:rPr>
                        <a:t>below 100 but with [*]</a:t>
                      </a:r>
                      <a:endParaRPr lang="en-GB" sz="1600" b="0" i="0" u="none" strike="noStrike">
                        <a:effectLst/>
                        <a:latin typeface="Arial"/>
                      </a:endParaRPr>
                    </a:p>
                  </a:txBody>
                  <a:tcPr marL="7620" marR="7620" marT="7620" marB="0" anchor="b"/>
                </a:tc>
                <a:tc>
                  <a:txBody>
                    <a:bodyPr/>
                    <a:lstStyle/>
                    <a:p>
                      <a:pPr algn="ctr" fontAlgn="b"/>
                      <a:r>
                        <a:rPr lang="en-GB" sz="1600" u="none" strike="noStrike" dirty="0">
                          <a:effectLst/>
                        </a:rPr>
                        <a:t>12</a:t>
                      </a:r>
                      <a:endParaRPr lang="en-GB" sz="1600" b="0" i="0" u="none" strike="noStrike" dirty="0">
                        <a:effectLst/>
                        <a:latin typeface="Arial"/>
                      </a:endParaRPr>
                    </a:p>
                  </a:txBody>
                  <a:tcPr marL="7620" marR="7620" marT="7620" marB="0" anchor="b"/>
                </a:tc>
              </a:tr>
              <a:tr h="158476">
                <a:tc>
                  <a:txBody>
                    <a:bodyPr/>
                    <a:lstStyle/>
                    <a:p>
                      <a:pPr algn="l" fontAlgn="b"/>
                      <a:r>
                        <a:rPr lang="en-US" sz="1600" u="none" strike="noStrike">
                          <a:effectLst/>
                        </a:rPr>
                        <a:t>below 100 and with no [*]</a:t>
                      </a:r>
                      <a:endParaRPr lang="en-US" sz="1600" b="0" i="0" u="none" strike="noStrike">
                        <a:effectLst/>
                        <a:latin typeface="Arial"/>
                      </a:endParaRPr>
                    </a:p>
                  </a:txBody>
                  <a:tcPr marL="7620" marR="7620" marT="7620" marB="0" anchor="b"/>
                </a:tc>
                <a:tc>
                  <a:txBody>
                    <a:bodyPr/>
                    <a:lstStyle/>
                    <a:p>
                      <a:pPr algn="ctr" fontAlgn="b"/>
                      <a:r>
                        <a:rPr lang="en-GB" sz="1600" u="none" strike="noStrike" dirty="0">
                          <a:effectLst/>
                        </a:rPr>
                        <a:t>1</a:t>
                      </a:r>
                      <a:endParaRPr lang="en-GB" sz="1600" b="0" i="0" u="none" strike="noStrike" dirty="0">
                        <a:effectLst/>
                        <a:latin typeface="Arial"/>
                      </a:endParaRPr>
                    </a:p>
                  </a:txBody>
                  <a:tcPr marL="7620" marR="7620" marT="7620" marB="0" anchor="b"/>
                </a:tc>
              </a:tr>
              <a:tr h="158476">
                <a:tc>
                  <a:txBody>
                    <a:bodyPr/>
                    <a:lstStyle/>
                    <a:p>
                      <a:pPr algn="l" fontAlgn="b"/>
                      <a:r>
                        <a:rPr lang="en-GB" sz="1600" u="none" strike="noStrike" dirty="0">
                          <a:effectLst/>
                        </a:rPr>
                        <a:t>New</a:t>
                      </a:r>
                      <a:endParaRPr lang="en-GB" sz="1600" b="0" i="0" u="none" strike="noStrike" dirty="0">
                        <a:effectLst/>
                        <a:latin typeface="Arial"/>
                      </a:endParaRPr>
                    </a:p>
                  </a:txBody>
                  <a:tcPr marL="7620" marR="7620" marT="7620" marB="0" anchor="b"/>
                </a:tc>
                <a:tc>
                  <a:txBody>
                    <a:bodyPr/>
                    <a:lstStyle/>
                    <a:p>
                      <a:pPr algn="ctr" fontAlgn="b"/>
                      <a:r>
                        <a:rPr lang="en-GB" sz="1600" u="none" strike="noStrike" dirty="0">
                          <a:effectLst/>
                        </a:rPr>
                        <a:t>14</a:t>
                      </a:r>
                      <a:endParaRPr lang="en-GB" sz="1600" b="0" i="0" u="none" strike="noStrike" dirty="0">
                        <a:effectLst/>
                        <a:latin typeface="Arial"/>
                      </a:endParaRPr>
                    </a:p>
                  </a:txBody>
                  <a:tcPr marL="7620" marR="7620" marT="7620" marB="0" anchor="b"/>
                </a:tc>
              </a:tr>
            </a:tbl>
          </a:graphicData>
        </a:graphic>
      </p:graphicFrame>
      <p:sp>
        <p:nvSpPr>
          <p:cNvPr id="3" name="TextBox 2"/>
          <p:cNvSpPr txBox="1"/>
          <p:nvPr/>
        </p:nvSpPr>
        <p:spPr>
          <a:xfrm>
            <a:off x="467544" y="5661911"/>
            <a:ext cx="4608512" cy="369332"/>
          </a:xfrm>
          <a:prstGeom prst="rect">
            <a:avLst/>
          </a:prstGeom>
          <a:noFill/>
        </p:spPr>
        <p:txBody>
          <a:bodyPr wrap="square" rtlCol="0">
            <a:spAutoFit/>
          </a:bodyPr>
          <a:lstStyle/>
          <a:p>
            <a:r>
              <a:rPr lang="en-GB" dirty="0" smtClean="0"/>
              <a:t>Views on current rating system?</a:t>
            </a:r>
            <a:endParaRPr lang="en-GB" dirty="0"/>
          </a:p>
        </p:txBody>
      </p:sp>
    </p:spTree>
    <p:extLst>
      <p:ext uri="{BB962C8B-B14F-4D97-AF65-F5344CB8AC3E}">
        <p14:creationId xmlns:p14="http://schemas.microsoft.com/office/powerpoint/2010/main" val="1080466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Ratings</a:t>
            </a:r>
            <a:endParaRPr lang="en-GB" dirty="0"/>
          </a:p>
        </p:txBody>
      </p:sp>
      <p:sp>
        <p:nvSpPr>
          <p:cNvPr id="4" name="Content Placeholder 3"/>
          <p:cNvSpPr>
            <a:spLocks noGrp="1"/>
          </p:cNvSpPr>
          <p:nvPr>
            <p:ph sz="half" idx="2"/>
          </p:nvPr>
        </p:nvSpPr>
        <p:spPr>
          <a:xfrm>
            <a:off x="539552" y="2204864"/>
            <a:ext cx="8046448" cy="792088"/>
          </a:xfrm>
        </p:spPr>
        <p:txBody>
          <a:bodyPr>
            <a:normAutofit/>
          </a:bodyPr>
          <a:lstStyle/>
          <a:p>
            <a:r>
              <a:rPr lang="en-GB" sz="1600" b="1" dirty="0" smtClean="0">
                <a:solidFill>
                  <a:schemeClr val="tx1"/>
                </a:solidFill>
              </a:rPr>
              <a:t>If we introduced a new ratings system, how should quality be measured? </a:t>
            </a:r>
          </a:p>
          <a:p>
            <a:r>
              <a:rPr lang="en-GB" sz="1600" b="1" dirty="0" smtClean="0">
                <a:solidFill>
                  <a:schemeClr val="tx1"/>
                </a:solidFill>
              </a:rPr>
              <a:t>Pros and Cons for introducing a qualitative rating system:</a:t>
            </a:r>
          </a:p>
        </p:txBody>
      </p:sp>
      <p:sp>
        <p:nvSpPr>
          <p:cNvPr id="5" name="Slide Number Placeholder 4"/>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24</a:t>
            </a:fld>
            <a:endParaRPr lang="en-US" dirty="0">
              <a:latin typeface="Calibri" panose="020F0502020204030204" pitchFamily="34" charset="0"/>
              <a:cs typeface="Calibri" panose="020F0502020204030204" pitchFamily="34" charset="0"/>
            </a:endParaRPr>
          </a:p>
        </p:txBody>
      </p:sp>
      <p:sp>
        <p:nvSpPr>
          <p:cNvPr id="6" name="Footer Placeholder 5"/>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Agenda </a:t>
            </a:r>
            <a:r>
              <a:rPr lang="en-US" dirty="0">
                <a:latin typeface="Calibri" panose="020F0502020204030204" pitchFamily="34" charset="0"/>
                <a:cs typeface="Calibri" panose="020F0502020204030204" pitchFamily="34" charset="0"/>
              </a:rPr>
              <a:t>item </a:t>
            </a:r>
            <a:r>
              <a:rPr lang="en-US" dirty="0" smtClean="0">
                <a:latin typeface="Calibri" panose="020F0502020204030204" pitchFamily="34" charset="0"/>
                <a:cs typeface="Calibri" panose="020F0502020204030204" pitchFamily="34" charset="0"/>
              </a:rPr>
              <a:t>5: Ratings</a:t>
            </a:r>
            <a:endParaRPr lang="en-US" dirty="0">
              <a:latin typeface="Calibri" panose="020F0502020204030204" pitchFamily="34" charset="0"/>
              <a:cs typeface="Calibri" panose="020F0502020204030204" pitchFamily="34" charset="0"/>
            </a:endParaRPr>
          </a:p>
        </p:txBody>
      </p:sp>
      <p:sp>
        <p:nvSpPr>
          <p:cNvPr id="3" name="TextBox 2"/>
          <p:cNvSpPr txBox="1"/>
          <p:nvPr/>
        </p:nvSpPr>
        <p:spPr>
          <a:xfrm>
            <a:off x="539552" y="2924944"/>
            <a:ext cx="3384376" cy="1015663"/>
          </a:xfrm>
          <a:prstGeom prst="rect">
            <a:avLst/>
          </a:prstGeom>
          <a:noFill/>
        </p:spPr>
        <p:txBody>
          <a:bodyPr wrap="square" rtlCol="0">
            <a:spAutoFit/>
          </a:bodyPr>
          <a:lstStyle/>
          <a:p>
            <a:r>
              <a:rPr lang="en-GB" b="1" dirty="0" smtClean="0"/>
              <a:t>Pros</a:t>
            </a:r>
          </a:p>
          <a:p>
            <a:pPr marL="285750" indent="-285750">
              <a:buFont typeface="Arial" panose="020B0604020202020204" pitchFamily="34" charset="0"/>
              <a:buChar char="•"/>
            </a:pPr>
            <a:r>
              <a:rPr lang="en-GB" sz="1400" dirty="0" smtClean="0"/>
              <a:t>Additional information allows a buyer to select a Lot from a company with the most favourable ratings. </a:t>
            </a:r>
            <a:endParaRPr lang="en-GB" sz="1400" dirty="0"/>
          </a:p>
        </p:txBody>
      </p:sp>
      <p:sp>
        <p:nvSpPr>
          <p:cNvPr id="7" name="TextBox 6"/>
          <p:cNvSpPr txBox="1"/>
          <p:nvPr/>
        </p:nvSpPr>
        <p:spPr>
          <a:xfrm>
            <a:off x="4283968" y="2933163"/>
            <a:ext cx="4043477" cy="2308324"/>
          </a:xfrm>
          <a:prstGeom prst="rect">
            <a:avLst/>
          </a:prstGeom>
          <a:noFill/>
        </p:spPr>
        <p:txBody>
          <a:bodyPr wrap="square" rtlCol="0">
            <a:spAutoFit/>
          </a:bodyPr>
          <a:lstStyle/>
          <a:p>
            <a:r>
              <a:rPr lang="en-GB" b="1" dirty="0" smtClean="0"/>
              <a:t>Cons</a:t>
            </a:r>
          </a:p>
          <a:p>
            <a:pPr marL="285750" indent="-285750">
              <a:buFont typeface="Arial" panose="020B0604020202020204" pitchFamily="34" charset="0"/>
              <a:buChar char="•"/>
            </a:pPr>
            <a:r>
              <a:rPr lang="en-GB" sz="1400" dirty="0" smtClean="0"/>
              <a:t>Rating could be subjective, making it difficult to defend if challenged.</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A seller could be stuck with a rating that they disagree with. </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Current ratings system is complex to administer and can lead to rating errors.  A further process could add to complication.  </a:t>
            </a:r>
          </a:p>
        </p:txBody>
      </p:sp>
      <p:sp>
        <p:nvSpPr>
          <p:cNvPr id="10" name="Rectangle 9"/>
          <p:cNvSpPr/>
          <p:nvPr/>
        </p:nvSpPr>
        <p:spPr>
          <a:xfrm>
            <a:off x="402019" y="5296852"/>
            <a:ext cx="7848872" cy="338554"/>
          </a:xfrm>
          <a:prstGeom prst="rect">
            <a:avLst/>
          </a:prstGeom>
        </p:spPr>
        <p:txBody>
          <a:bodyPr wrap="square">
            <a:spAutoFit/>
          </a:bodyPr>
          <a:lstStyle/>
          <a:p>
            <a:r>
              <a:rPr lang="en-GB" sz="1600" b="1" dirty="0" smtClean="0">
                <a:solidFill>
                  <a:prstClr val="black"/>
                </a:solidFill>
                <a:latin typeface="Arial" pitchFamily="34" charset="0"/>
              </a:rPr>
              <a:t>Do we think a new ratings system is the right approach? </a:t>
            </a:r>
            <a:endParaRPr lang="en-GB" dirty="0"/>
          </a:p>
        </p:txBody>
      </p:sp>
    </p:spTree>
    <p:extLst>
      <p:ext uri="{BB962C8B-B14F-4D97-AF65-F5344CB8AC3E}">
        <p14:creationId xmlns:p14="http://schemas.microsoft.com/office/powerpoint/2010/main" val="827934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Extending access</a:t>
            </a:r>
            <a:endParaRPr lang="en-GB" dirty="0"/>
          </a:p>
        </p:txBody>
      </p:sp>
      <p:sp>
        <p:nvSpPr>
          <p:cNvPr id="4" name="Content Placeholder 3"/>
          <p:cNvSpPr>
            <a:spLocks noGrp="1"/>
          </p:cNvSpPr>
          <p:nvPr>
            <p:ph sz="half" idx="2"/>
          </p:nvPr>
        </p:nvSpPr>
        <p:spPr>
          <a:xfrm>
            <a:off x="539552" y="2204864"/>
            <a:ext cx="8046448" cy="3987136"/>
          </a:xfrm>
        </p:spPr>
        <p:txBody>
          <a:bodyPr>
            <a:normAutofit fontScale="62500" lnSpcReduction="20000"/>
          </a:bodyPr>
          <a:lstStyle/>
          <a:p>
            <a:r>
              <a:rPr lang="en-GB" dirty="0" smtClean="0">
                <a:solidFill>
                  <a:schemeClr val="tx1"/>
                </a:solidFill>
              </a:rPr>
              <a:t>We are extending access to enable other market participants to deliver ECO via brokerage.  Access will be made in two stages.</a:t>
            </a:r>
          </a:p>
          <a:p>
            <a:r>
              <a:rPr lang="en-GB" b="1" dirty="0" smtClean="0">
                <a:solidFill>
                  <a:schemeClr val="tx1"/>
                </a:solidFill>
              </a:rPr>
              <a:t>Stage 1 – Local Authorities and Registered Social Housing Providers</a:t>
            </a:r>
            <a:r>
              <a:rPr lang="en-GB" b="1" dirty="0" smtClean="0"/>
              <a:t>.</a:t>
            </a:r>
          </a:p>
          <a:p>
            <a:r>
              <a:rPr lang="en-GB" b="1" dirty="0" smtClean="0">
                <a:solidFill>
                  <a:schemeClr val="tx1"/>
                </a:solidFill>
              </a:rPr>
              <a:t>Stage 2 – Others</a:t>
            </a:r>
          </a:p>
          <a:p>
            <a:r>
              <a:rPr lang="en-GB" b="1" u="sng" dirty="0" smtClean="0">
                <a:solidFill>
                  <a:schemeClr val="tx1"/>
                </a:solidFill>
              </a:rPr>
              <a:t>Due diligence:</a:t>
            </a:r>
          </a:p>
          <a:p>
            <a:r>
              <a:rPr lang="en-GB" dirty="0" smtClean="0">
                <a:solidFill>
                  <a:schemeClr val="tx1"/>
                </a:solidFill>
              </a:rPr>
              <a:t>Due diligence for new participants needs to be relevant to brokerage access.   For example CCA licence, GD Ombudsman membership, and assessor impartiality questions are implicit requirements for the provision of Green Deal Financed Plans, but not requirements under the delivery of ECO not blended with Green Deal Finance. </a:t>
            </a:r>
          </a:p>
          <a:p>
            <a:r>
              <a:rPr lang="en-GB" b="1" dirty="0" smtClean="0">
                <a:solidFill>
                  <a:schemeClr val="tx1"/>
                </a:solidFill>
              </a:rPr>
              <a:t>Stage </a:t>
            </a:r>
            <a:r>
              <a:rPr lang="en-GB" b="1" dirty="0">
                <a:solidFill>
                  <a:schemeClr val="tx1"/>
                </a:solidFill>
              </a:rPr>
              <a:t>1 – Local Authorities and Registered Social Housing Providers</a:t>
            </a:r>
            <a:r>
              <a:rPr lang="en-GB" b="1" dirty="0"/>
              <a:t>.</a:t>
            </a:r>
          </a:p>
          <a:p>
            <a:r>
              <a:rPr lang="en-GB" dirty="0" smtClean="0">
                <a:solidFill>
                  <a:schemeClr val="tx1"/>
                </a:solidFill>
              </a:rPr>
              <a:t>LA equivalent tests have been mapped against GDP authorisation process, and the same process will apply to RSHPs. </a:t>
            </a:r>
          </a:p>
          <a:p>
            <a:r>
              <a:rPr lang="en-GB" dirty="0" smtClean="0">
                <a:solidFill>
                  <a:schemeClr val="tx1"/>
                </a:solidFill>
              </a:rPr>
              <a:t>LAs and RSHPs will be identified as separate groups to GDPs under brokerage. </a:t>
            </a:r>
          </a:p>
          <a:p>
            <a:r>
              <a:rPr lang="en-GB" b="1" u="sng" dirty="0" smtClean="0">
                <a:solidFill>
                  <a:schemeClr val="tx1"/>
                </a:solidFill>
              </a:rPr>
              <a:t>Contract awareness:</a:t>
            </a:r>
          </a:p>
          <a:p>
            <a:pPr>
              <a:spcBef>
                <a:spcPts val="0"/>
              </a:spcBef>
            </a:pPr>
            <a:endParaRPr lang="en-GB" dirty="0" smtClean="0">
              <a:solidFill>
                <a:schemeClr val="tx1"/>
              </a:solidFill>
            </a:endParaRPr>
          </a:p>
          <a:p>
            <a:pPr>
              <a:spcBef>
                <a:spcPts val="0"/>
              </a:spcBef>
            </a:pPr>
            <a:r>
              <a:rPr lang="en-GB" dirty="0" smtClean="0">
                <a:solidFill>
                  <a:schemeClr val="tx1"/>
                </a:solidFill>
              </a:rPr>
              <a:t>In </a:t>
            </a:r>
            <a:r>
              <a:rPr lang="en-GB" dirty="0">
                <a:solidFill>
                  <a:schemeClr val="tx1"/>
                </a:solidFill>
              </a:rPr>
              <a:t>New Year, we will be planning and developing brokerage awareness material for LAs and RSHPs</a:t>
            </a:r>
            <a:r>
              <a:rPr lang="en-GB" dirty="0" smtClean="0">
                <a:solidFill>
                  <a:schemeClr val="tx1"/>
                </a:solidFill>
              </a:rPr>
              <a:t>.  </a:t>
            </a:r>
          </a:p>
          <a:p>
            <a:pPr marL="285750" indent="-285750">
              <a:spcBef>
                <a:spcPts val="0"/>
              </a:spcBef>
              <a:buFont typeface="Arial" panose="020B0604020202020204" pitchFamily="34" charset="0"/>
              <a:buChar char="•"/>
            </a:pPr>
            <a:r>
              <a:rPr lang="en-GB" dirty="0" smtClean="0">
                <a:solidFill>
                  <a:schemeClr val="tx1"/>
                </a:solidFill>
              </a:rPr>
              <a:t>Contract and its component parts</a:t>
            </a:r>
          </a:p>
          <a:p>
            <a:pPr marL="285750" indent="-285750">
              <a:spcBef>
                <a:spcPts val="0"/>
              </a:spcBef>
              <a:buFont typeface="Arial" panose="020B0604020202020204" pitchFamily="34" charset="0"/>
              <a:buChar char="•"/>
            </a:pPr>
            <a:r>
              <a:rPr lang="en-GB" dirty="0" smtClean="0">
                <a:solidFill>
                  <a:schemeClr val="tx1"/>
                </a:solidFill>
              </a:rPr>
              <a:t>Trading platform buyer and seller requirements</a:t>
            </a:r>
          </a:p>
          <a:p>
            <a:pPr marL="285750" indent="-285750">
              <a:spcBef>
                <a:spcPts val="0"/>
              </a:spcBef>
              <a:buFont typeface="Arial" panose="020B0604020202020204" pitchFamily="34" charset="0"/>
              <a:buChar char="•"/>
            </a:pPr>
            <a:r>
              <a:rPr lang="en-GB" dirty="0" smtClean="0">
                <a:solidFill>
                  <a:schemeClr val="tx1"/>
                </a:solidFill>
              </a:rPr>
              <a:t>Delivering under brokerage and how that feeds into the supplier Energy Company Obligation</a:t>
            </a:r>
          </a:p>
          <a:p>
            <a:pPr marL="285750" indent="-285750">
              <a:buFont typeface="Arial" panose="020B0604020202020204" pitchFamily="34" charset="0"/>
              <a:buChar char="•"/>
            </a:pPr>
            <a:endParaRPr lang="en-GB" dirty="0" smtClean="0">
              <a:solidFill>
                <a:schemeClr val="tx1"/>
              </a:solidFill>
            </a:endParaRPr>
          </a:p>
          <a:p>
            <a:pPr marL="285750" indent="-285750">
              <a:buFont typeface="Arial" panose="020B0604020202020204" pitchFamily="34" charset="0"/>
              <a:buChar char="•"/>
            </a:pPr>
            <a:endParaRPr lang="en-GB" dirty="0" smtClean="0">
              <a:solidFill>
                <a:schemeClr val="tx1"/>
              </a:solidFill>
            </a:endParaRPr>
          </a:p>
          <a:p>
            <a:endParaRPr lang="en-GB" dirty="0">
              <a:solidFill>
                <a:schemeClr val="tx1"/>
              </a:solidFill>
            </a:endParaRPr>
          </a:p>
        </p:txBody>
      </p:sp>
      <p:sp>
        <p:nvSpPr>
          <p:cNvPr id="5" name="Slide Number Placeholder 4"/>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25</a:t>
            </a:fld>
            <a:endParaRPr lang="en-US" dirty="0">
              <a:latin typeface="Calibri" panose="020F0502020204030204" pitchFamily="34" charset="0"/>
              <a:cs typeface="Calibri" panose="020F0502020204030204" pitchFamily="34" charset="0"/>
            </a:endParaRPr>
          </a:p>
        </p:txBody>
      </p:sp>
      <p:sp>
        <p:nvSpPr>
          <p:cNvPr id="6" name="Footer Placeholder 5"/>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Agenda </a:t>
            </a:r>
            <a:r>
              <a:rPr lang="en-US" dirty="0">
                <a:latin typeface="Calibri" panose="020F0502020204030204" pitchFamily="34" charset="0"/>
                <a:cs typeface="Calibri" panose="020F0502020204030204" pitchFamily="34" charset="0"/>
              </a:rPr>
              <a:t>item </a:t>
            </a:r>
            <a:r>
              <a:rPr lang="en-US" dirty="0" smtClean="0">
                <a:latin typeface="Calibri" panose="020F0502020204030204" pitchFamily="34" charset="0"/>
                <a:cs typeface="Calibri" panose="020F0502020204030204" pitchFamily="34" charset="0"/>
              </a:rPr>
              <a:t>6: Access to Brokerage</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327869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Extending access</a:t>
            </a:r>
            <a:endParaRPr lang="en-GB" dirty="0"/>
          </a:p>
        </p:txBody>
      </p:sp>
      <p:sp>
        <p:nvSpPr>
          <p:cNvPr id="4" name="Content Placeholder 3"/>
          <p:cNvSpPr>
            <a:spLocks noGrp="1"/>
          </p:cNvSpPr>
          <p:nvPr>
            <p:ph sz="half" idx="2"/>
          </p:nvPr>
        </p:nvSpPr>
        <p:spPr>
          <a:xfrm>
            <a:off x="539552" y="2204864"/>
            <a:ext cx="8046448" cy="3987136"/>
          </a:xfrm>
        </p:spPr>
        <p:txBody>
          <a:bodyPr>
            <a:normAutofit lnSpcReduction="10000"/>
          </a:bodyPr>
          <a:lstStyle/>
          <a:p>
            <a:r>
              <a:rPr lang="en-GB" b="1" u="sng" dirty="0" smtClean="0">
                <a:solidFill>
                  <a:schemeClr val="tx1"/>
                </a:solidFill>
              </a:rPr>
              <a:t>Extending access to enable other market participants to deliver ECO via brokerage . </a:t>
            </a:r>
          </a:p>
          <a:p>
            <a:r>
              <a:rPr lang="en-GB" b="1" dirty="0" smtClean="0">
                <a:solidFill>
                  <a:schemeClr val="tx1"/>
                </a:solidFill>
              </a:rPr>
              <a:t>Stage 2 – Others</a:t>
            </a:r>
          </a:p>
          <a:p>
            <a:r>
              <a:rPr lang="en-GB" dirty="0">
                <a:solidFill>
                  <a:schemeClr val="tx1"/>
                </a:solidFill>
              </a:rPr>
              <a:t>Concerns have been raised about the current due diligence tests and its robustness. </a:t>
            </a:r>
            <a:r>
              <a:rPr lang="en-GB" dirty="0" smtClean="0">
                <a:solidFill>
                  <a:schemeClr val="tx1"/>
                </a:solidFill>
              </a:rPr>
              <a:t> Extending access to others will be reviewed next year because it will need to align with any due diligence requirements across delivery under wider HEE policies.  </a:t>
            </a:r>
          </a:p>
          <a:p>
            <a:r>
              <a:rPr lang="en-GB" dirty="0" smtClean="0">
                <a:solidFill>
                  <a:schemeClr val="tx1"/>
                </a:solidFill>
              </a:rPr>
              <a:t>Prior to that, we will be monitoring the outcome of the new FCA requirements, requiring GDPs to apply for full CCA permissions by 30 April 2015.   </a:t>
            </a:r>
          </a:p>
          <a:p>
            <a:r>
              <a:rPr lang="en-GB" u="sng" dirty="0" smtClean="0">
                <a:solidFill>
                  <a:schemeClr val="tx1"/>
                </a:solidFill>
              </a:rPr>
              <a:t>Existing</a:t>
            </a:r>
            <a:r>
              <a:rPr lang="en-GB" dirty="0" smtClean="0">
                <a:solidFill>
                  <a:schemeClr val="tx1"/>
                </a:solidFill>
              </a:rPr>
              <a:t> GDPs will continue to be able to access brokerage.   New GDP applicants will continue to be required to undergo the current GDP authorisation process until the due diligence tests for extended access is reviewed and agreed. </a:t>
            </a:r>
          </a:p>
        </p:txBody>
      </p:sp>
      <p:sp>
        <p:nvSpPr>
          <p:cNvPr id="5" name="Slide Number Placeholder 4"/>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26</a:t>
            </a:fld>
            <a:endParaRPr lang="en-US" dirty="0">
              <a:latin typeface="Calibri" panose="020F0502020204030204" pitchFamily="34" charset="0"/>
              <a:cs typeface="Calibri" panose="020F0502020204030204" pitchFamily="34" charset="0"/>
            </a:endParaRPr>
          </a:p>
        </p:txBody>
      </p:sp>
      <p:sp>
        <p:nvSpPr>
          <p:cNvPr id="6" name="Footer Placeholder 5"/>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Agenda item 6: Access to Brokerage</a:t>
            </a:r>
          </a:p>
        </p:txBody>
      </p:sp>
    </p:spTree>
    <p:extLst>
      <p:ext uri="{BB962C8B-B14F-4D97-AF65-F5344CB8AC3E}">
        <p14:creationId xmlns:p14="http://schemas.microsoft.com/office/powerpoint/2010/main" val="1375256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Views? </a:t>
            </a:r>
            <a:endParaRPr lang="en-US" dirty="0"/>
          </a:p>
        </p:txBody>
      </p:sp>
      <p:sp>
        <p:nvSpPr>
          <p:cNvPr id="6" name="Footer Placeholder 5"/>
          <p:cNvSpPr>
            <a:spLocks noGrp="1"/>
          </p:cNvSpPr>
          <p:nvPr>
            <p:ph type="ftr" sz="quarter" idx="4294967295"/>
          </p:nvPr>
        </p:nvSpPr>
        <p:spPr>
          <a:xfrm>
            <a:off x="1439863" y="6308725"/>
            <a:ext cx="7704137" cy="549275"/>
          </a:xfrm>
        </p:spPr>
        <p:txBody>
          <a:bodyPr/>
          <a:lstStyle/>
          <a:p>
            <a:r>
              <a:rPr lang="en-US" smtClean="0"/>
              <a:t>Presentation title - edit in Header and Footer</a:t>
            </a:r>
            <a:endParaRPr lang="en-US" dirty="0"/>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27</a:t>
            </a:fld>
            <a:endParaRPr lang="en-US" dirty="0">
              <a:solidFill>
                <a:schemeClr val="tx1"/>
              </a:solidFill>
            </a:endParaRPr>
          </a:p>
        </p:txBody>
      </p:sp>
      <p:sp>
        <p:nvSpPr>
          <p:cNvPr id="5" name="Footer Placeholder 5"/>
          <p:cNvSpPr txBox="1">
            <a:spLocks/>
          </p:cNvSpPr>
          <p:nvPr/>
        </p:nvSpPr>
        <p:spPr>
          <a:xfrm>
            <a:off x="899592" y="6309320"/>
            <a:ext cx="7704856" cy="548680"/>
          </a:xfrm>
          <a:prstGeom prst="rect">
            <a:avLst/>
          </a:prstGeom>
        </p:spPr>
        <p:txBody>
          <a:bodyPr vert="horz" lIns="0" tIns="0" rIns="0" bIns="0" rtlCol="0" anchor="ctr"/>
          <a:lstStyle>
            <a:defPPr>
              <a:defRPr lang="en-US"/>
            </a:defPPr>
            <a:lvl1pPr>
              <a:defRPr sz="1200" baseline="0">
                <a:solidFill>
                  <a:schemeClr val="bg1"/>
                </a:solidFill>
                <a:latin typeface="Calibri" panose="020F0502020204030204" pitchFamily="34" charset="0"/>
                <a:cs typeface="Calibri" panose="020F0502020204030204" pitchFamily="34" charset="0"/>
              </a:defRPr>
            </a:lvl1pPr>
          </a:lstStyle>
          <a:p>
            <a:r>
              <a:rPr lang="en-US" dirty="0" smtClean="0">
                <a:solidFill>
                  <a:schemeClr val="tx1"/>
                </a:solidFill>
              </a:rPr>
              <a:t>ECO Steering Group (31/10/14) – Agenda items 4,5 &amp; 6: Brokerage</a:t>
            </a:r>
            <a:endParaRPr lang="en-US" dirty="0">
              <a:solidFill>
                <a:schemeClr val="tx1"/>
              </a:solidFill>
            </a:endParaRPr>
          </a:p>
        </p:txBody>
      </p:sp>
    </p:spTree>
    <p:extLst>
      <p:ext uri="{BB962C8B-B14F-4D97-AF65-F5344CB8AC3E}">
        <p14:creationId xmlns:p14="http://schemas.microsoft.com/office/powerpoint/2010/main" val="31440362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latin typeface="Calibri" panose="020F0502020204030204" pitchFamily="34" charset="0"/>
                <a:cs typeface="Calibri" panose="020F0502020204030204" pitchFamily="34" charset="0"/>
              </a:rPr>
              <a:t>Future of the Energy Company Obligation: key questions for Group</a:t>
            </a:r>
            <a:endParaRPr lang="en-US" sz="4000"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558000" y="4797152"/>
            <a:ext cx="7633648" cy="1562472"/>
          </a:xfrm>
        </p:spPr>
        <p:txBody>
          <a:bodyPr/>
          <a:lstStyle/>
          <a:p>
            <a:r>
              <a:rPr lang="en-GB" dirty="0" smtClean="0">
                <a:latin typeface="Calibri" panose="020F0502020204030204" pitchFamily="34" charset="0"/>
                <a:cs typeface="Calibri" panose="020F0502020204030204" pitchFamily="34" charset="0"/>
              </a:rPr>
              <a:t>Agenda item 7 – Catherine Birkbeck </a:t>
            </a:r>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28</a:t>
            </a:fld>
            <a:endParaRPr lang="en-US" dirty="0">
              <a:solidFill>
                <a:schemeClr val="tx1"/>
              </a:solidFill>
            </a:endParaRPr>
          </a:p>
        </p:txBody>
      </p:sp>
    </p:spTree>
    <p:extLst>
      <p:ext uri="{BB962C8B-B14F-4D97-AF65-F5344CB8AC3E}">
        <p14:creationId xmlns:p14="http://schemas.microsoft.com/office/powerpoint/2010/main" val="3717854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Future of ECO: 2017 and beyond</a:t>
            </a:r>
            <a:endParaRPr lang="en-US" dirty="0"/>
          </a:p>
        </p:txBody>
      </p:sp>
      <p:sp>
        <p:nvSpPr>
          <p:cNvPr id="19" name="Content Placeholder 18"/>
          <p:cNvSpPr>
            <a:spLocks noGrp="1"/>
          </p:cNvSpPr>
          <p:nvPr>
            <p:ph idx="1"/>
          </p:nvPr>
        </p:nvSpPr>
        <p:spPr/>
        <p:txBody>
          <a:bodyPr/>
          <a:lstStyle/>
          <a:p>
            <a:pPr lvl="1"/>
            <a:r>
              <a:rPr lang="en-US" sz="2400" dirty="0" smtClean="0">
                <a:solidFill>
                  <a:schemeClr val="accent1"/>
                </a:solidFill>
              </a:rPr>
              <a:t>Discussion: questions for Steering Group</a:t>
            </a:r>
          </a:p>
          <a:p>
            <a:pPr marL="342900" lvl="1" indent="-342900">
              <a:buFont typeface="+mj-lt"/>
              <a:buAutoNum type="arabicPeriod"/>
            </a:pPr>
            <a:r>
              <a:rPr lang="en-US" dirty="0" smtClean="0"/>
              <a:t>Is </a:t>
            </a:r>
            <a:r>
              <a:rPr lang="en-US" dirty="0"/>
              <a:t>there a need to make ECO more customer-focused and if so, how could Government ensure and/or support </a:t>
            </a:r>
            <a:r>
              <a:rPr lang="en-US" dirty="0" smtClean="0"/>
              <a:t>this?</a:t>
            </a:r>
          </a:p>
          <a:p>
            <a:pPr marL="342900" lvl="1" indent="-342900">
              <a:buFont typeface="+mj-lt"/>
              <a:buAutoNum type="arabicPeriod"/>
            </a:pPr>
            <a:endParaRPr lang="en-US" dirty="0" smtClean="0"/>
          </a:p>
          <a:p>
            <a:pPr marL="342900" lvl="1" indent="-342900">
              <a:buFont typeface="+mj-lt"/>
              <a:buAutoNum type="arabicPeriod"/>
            </a:pPr>
            <a:r>
              <a:rPr lang="en-US" dirty="0" smtClean="0"/>
              <a:t>Should </a:t>
            </a:r>
            <a:r>
              <a:rPr lang="en-US" dirty="0"/>
              <a:t>we consider regulating to ensure smoother delivery profiles, or can this be achieved through other means? What suggestions (either way) does industry have to achieve a smooth delivery profile in a cost effective </a:t>
            </a:r>
            <a:r>
              <a:rPr lang="en-US" dirty="0" smtClean="0"/>
              <a:t>way?</a:t>
            </a:r>
          </a:p>
          <a:p>
            <a:pPr marL="342900" lvl="1" indent="-342900">
              <a:buFont typeface="+mj-lt"/>
              <a:buAutoNum type="arabicPeriod"/>
            </a:pPr>
            <a:endParaRPr lang="en-US" dirty="0"/>
          </a:p>
          <a:p>
            <a:pPr marL="342900" lvl="1" indent="-342900">
              <a:buFont typeface="+mj-lt"/>
              <a:buAutoNum type="arabicPeriod"/>
            </a:pPr>
            <a:r>
              <a:rPr lang="en-US" dirty="0" smtClean="0"/>
              <a:t>How </a:t>
            </a:r>
            <a:r>
              <a:rPr lang="en-US" dirty="0"/>
              <a:t>could the framework for monitoring and regulating installations be streamlined and made more robust, in order to improve installation standards for ECO measures?</a:t>
            </a:r>
          </a:p>
          <a:p>
            <a:pPr marL="342900" lvl="1" indent="-342900">
              <a:buFont typeface="+mj-lt"/>
              <a:buAutoNum type="arabicPeriod"/>
            </a:pPr>
            <a:endParaRPr lang="en-US" dirty="0" smtClean="0"/>
          </a:p>
          <a:p>
            <a:pPr marL="342900" lvl="1" indent="-34290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29</a:t>
            </a:fld>
            <a:endParaRPr lang="en-US" dirty="0">
              <a:latin typeface="Calibri" panose="020F0502020204030204" pitchFamily="34" charset="0"/>
              <a:cs typeface="Calibri" panose="020F0502020204030204" pitchFamily="34" charset="0"/>
            </a:endParaRPr>
          </a:p>
        </p:txBody>
      </p:sp>
      <p:sp>
        <p:nvSpPr>
          <p:cNvPr id="5" name="Footer Placeholder 4"/>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Steering Group (31/10/14) – Agenda item </a:t>
            </a:r>
            <a:r>
              <a:rPr lang="en-US" dirty="0" smtClean="0">
                <a:latin typeface="Calibri" panose="020F0502020204030204" pitchFamily="34" charset="0"/>
                <a:cs typeface="Calibri" panose="020F0502020204030204" pitchFamily="34" charset="0"/>
              </a:rPr>
              <a:t>7: Future of ECO</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87767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latin typeface="Calibri" panose="020F0502020204030204" pitchFamily="34" charset="0"/>
                <a:cs typeface="Calibri" panose="020F0502020204030204" pitchFamily="34" charset="0"/>
              </a:rPr>
              <a:t>Actions from last meeting</a:t>
            </a:r>
            <a:br>
              <a:rPr lang="en-GB" sz="4000" dirty="0" smtClean="0">
                <a:latin typeface="Calibri" panose="020F0502020204030204" pitchFamily="34" charset="0"/>
                <a:cs typeface="Calibri" panose="020F0502020204030204" pitchFamily="34" charset="0"/>
              </a:rPr>
            </a:br>
            <a:r>
              <a:rPr lang="en-GB" sz="4000" dirty="0" smtClean="0">
                <a:latin typeface="Calibri" panose="020F0502020204030204" pitchFamily="34" charset="0"/>
                <a:cs typeface="Calibri" panose="020F0502020204030204" pitchFamily="34" charset="0"/>
              </a:rPr>
              <a:t>(held on 26/09/14)</a:t>
            </a:r>
            <a:endParaRPr lang="en-US" sz="4000"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558000" y="4797152"/>
            <a:ext cx="7633648" cy="1562472"/>
          </a:xfrm>
        </p:spPr>
        <p:txBody>
          <a:bodyPr/>
          <a:lstStyle/>
          <a:p>
            <a:r>
              <a:rPr lang="en-GB" dirty="0" smtClean="0">
                <a:latin typeface="Calibri" panose="020F0502020204030204" pitchFamily="34" charset="0"/>
                <a:cs typeface="Calibri" panose="020F0502020204030204" pitchFamily="34" charset="0"/>
              </a:rPr>
              <a:t>Agenda item </a:t>
            </a:r>
            <a:r>
              <a:rPr lang="en-GB" dirty="0">
                <a:latin typeface="Calibri" panose="020F0502020204030204" pitchFamily="34" charset="0"/>
                <a:cs typeface="Calibri" panose="020F0502020204030204" pitchFamily="34" charset="0"/>
              </a:rPr>
              <a:t>1</a:t>
            </a:r>
            <a:r>
              <a:rPr lang="en-GB" dirty="0" smtClean="0">
                <a:latin typeface="Calibri" panose="020F0502020204030204" pitchFamily="34" charset="0"/>
                <a:cs typeface="Calibri" panose="020F0502020204030204" pitchFamily="34" charset="0"/>
              </a:rPr>
              <a:t> – Charles Phillips </a:t>
            </a:r>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3</a:t>
            </a:fld>
            <a:endParaRPr lang="en-US" dirty="0">
              <a:solidFill>
                <a:schemeClr val="tx1"/>
              </a:solidFill>
            </a:endParaRPr>
          </a:p>
        </p:txBody>
      </p:sp>
    </p:spTree>
    <p:extLst>
      <p:ext uri="{BB962C8B-B14F-4D97-AF65-F5344CB8AC3E}">
        <p14:creationId xmlns:p14="http://schemas.microsoft.com/office/powerpoint/2010/main" val="16566148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10000"/>
          </a:bodyPr>
          <a:lstStyle/>
          <a:p>
            <a:r>
              <a:rPr lang="en-US" sz="4300" dirty="0" smtClean="0">
                <a:latin typeface="Calibri" panose="020F0502020204030204" pitchFamily="34" charset="0"/>
                <a:cs typeface="Calibri" panose="020F0502020204030204" pitchFamily="34" charset="0"/>
              </a:rPr>
              <a:t>Any Other Business?</a:t>
            </a:r>
          </a:p>
          <a:p>
            <a:endParaRPr lang="en-US" sz="2000" dirty="0">
              <a:latin typeface="Calibri" panose="020F0502020204030204" pitchFamily="34" charset="0"/>
              <a:cs typeface="Calibri" panose="020F0502020204030204" pitchFamily="34" charset="0"/>
            </a:endParaRPr>
          </a:p>
          <a:p>
            <a:endParaRPr lang="en-US" sz="2000" dirty="0" smtClean="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endParaRPr lang="en-US" sz="2000" dirty="0" smtClean="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a:p>
            <a:r>
              <a:rPr lang="en-US" sz="2200" dirty="0" smtClean="0">
                <a:latin typeface="Calibri" panose="020F0502020204030204" pitchFamily="34" charset="0"/>
                <a:cs typeface="Calibri" panose="020F0502020204030204" pitchFamily="34" charset="0"/>
              </a:rPr>
              <a:t>Next meeting: </a:t>
            </a:r>
          </a:p>
          <a:p>
            <a:r>
              <a:rPr lang="en-US" sz="2200" dirty="0" smtClean="0">
                <a:latin typeface="Calibri" panose="020F0502020204030204" pitchFamily="34" charset="0"/>
                <a:cs typeface="Calibri" panose="020F0502020204030204" pitchFamily="34" charset="0"/>
              </a:rPr>
              <a:t>2-4pm on Friday 28</a:t>
            </a:r>
            <a:r>
              <a:rPr lang="en-US" sz="2200" baseline="30000" dirty="0" smtClean="0">
                <a:latin typeface="Calibri" panose="020F0502020204030204" pitchFamily="34" charset="0"/>
                <a:cs typeface="Calibri" panose="020F0502020204030204" pitchFamily="34" charset="0"/>
              </a:rPr>
              <a:t>th</a:t>
            </a:r>
            <a:r>
              <a:rPr lang="en-US" sz="2200" dirty="0" smtClean="0">
                <a:latin typeface="Calibri" panose="020F0502020204030204" pitchFamily="34" charset="0"/>
                <a:cs typeface="Calibri" panose="020F0502020204030204" pitchFamily="34" charset="0"/>
              </a:rPr>
              <a:t> November 2014</a:t>
            </a:r>
          </a:p>
          <a:p>
            <a:r>
              <a:rPr lang="en-US" sz="2200" dirty="0" smtClean="0">
                <a:latin typeface="Calibri" panose="020F0502020204030204" pitchFamily="34" charset="0"/>
                <a:cs typeface="Calibri" panose="020F0502020204030204" pitchFamily="34" charset="0"/>
              </a:rPr>
              <a:t>Rooms A&amp;B, Nobel House (DEFRA), 17 Smith Square, London SW1P 3JR.</a:t>
            </a:r>
            <a:endParaRPr lang="en-US" sz="2200"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30</a:t>
            </a:fld>
            <a:endParaRPr lang="en-US"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3"/>
          </p:nvPr>
        </p:nvSpPr>
        <p:spPr/>
        <p:txBody>
          <a:bodyPr/>
          <a:lstStyle/>
          <a:p>
            <a:r>
              <a:rPr lang="en-US" dirty="0">
                <a:latin typeface="Calibri" panose="020F0502020204030204" pitchFamily="34" charset="0"/>
                <a:cs typeface="Calibri" panose="020F0502020204030204" pitchFamily="34" charset="0"/>
              </a:rPr>
              <a:t>ECO </a:t>
            </a:r>
            <a:r>
              <a:rPr lang="en-US" dirty="0" smtClean="0">
                <a:latin typeface="Calibri" panose="020F0502020204030204" pitchFamily="34" charset="0"/>
                <a:cs typeface="Calibri" panose="020F0502020204030204" pitchFamily="34" charset="0"/>
              </a:rPr>
              <a:t>Steering Group Meeting (31/10/14) – End</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602961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558000" y="1196752"/>
            <a:ext cx="8550504" cy="648072"/>
          </a:xfrm>
        </p:spPr>
        <p:txBody>
          <a:bodyPr>
            <a:noAutofit/>
          </a:bodyPr>
          <a:lstStyle/>
          <a:p>
            <a:pPr>
              <a:tabLst>
                <a:tab pos="358775" algn="l"/>
              </a:tabLst>
            </a:pPr>
            <a:r>
              <a:rPr lang="en-US" dirty="0" smtClean="0">
                <a:latin typeface="Calibri" panose="020F0502020204030204" pitchFamily="34" charset="0"/>
                <a:cs typeface="Calibri" panose="020F0502020204030204" pitchFamily="34" charset="0"/>
              </a:rPr>
              <a:t>Actions &amp; Answers (x2)</a:t>
            </a:r>
            <a:endParaRPr lang="en-US" dirty="0">
              <a:latin typeface="Calibri" panose="020F0502020204030204" pitchFamily="34" charset="0"/>
              <a:cs typeface="Calibri" panose="020F0502020204030204" pitchFamily="34" charset="0"/>
            </a:endParaRPr>
          </a:p>
        </p:txBody>
      </p:sp>
      <p:sp>
        <p:nvSpPr>
          <p:cNvPr id="19" name="Content Placeholder 18"/>
          <p:cNvSpPr>
            <a:spLocks noGrp="1"/>
          </p:cNvSpPr>
          <p:nvPr>
            <p:ph idx="1"/>
          </p:nvPr>
        </p:nvSpPr>
        <p:spPr>
          <a:xfrm>
            <a:off x="558000" y="1987313"/>
            <a:ext cx="8028000" cy="4322007"/>
          </a:xfrm>
        </p:spPr>
        <p:txBody>
          <a:bodyPr>
            <a:normAutofit/>
          </a:bodyPr>
          <a:lstStyle/>
          <a:p>
            <a:pPr lvl="1">
              <a:spcBef>
                <a:spcPts val="0"/>
              </a:spcBef>
              <a:tabLst>
                <a:tab pos="358775" algn="l"/>
              </a:tabLst>
            </a:pPr>
            <a:endParaRPr lang="en-US" b="1" dirty="0" smtClean="0">
              <a:solidFill>
                <a:srgbClr val="00B0F0"/>
              </a:solidFill>
              <a:latin typeface="Calibri" panose="020F0502020204030204" pitchFamily="34" charset="0"/>
              <a:cs typeface="Calibri" panose="020F0502020204030204" pitchFamily="34" charset="0"/>
            </a:endParaRPr>
          </a:p>
          <a:p>
            <a:pPr lvl="1">
              <a:spcBef>
                <a:spcPts val="0"/>
              </a:spcBef>
              <a:tabLst>
                <a:tab pos="358775" algn="l"/>
              </a:tabLst>
            </a:pPr>
            <a:r>
              <a:rPr lang="en-US" b="1" dirty="0" smtClean="0">
                <a:solidFill>
                  <a:srgbClr val="00B0F0"/>
                </a:solidFill>
                <a:latin typeface="Calibri" panose="020F0502020204030204" pitchFamily="34" charset="0"/>
                <a:cs typeface="Calibri" panose="020F0502020204030204" pitchFamily="34" charset="0"/>
              </a:rPr>
              <a:t>Action 1:	</a:t>
            </a:r>
            <a:r>
              <a:rPr lang="en-GB" i="1" dirty="0" smtClean="0">
                <a:latin typeface="Calibri" panose="020F0502020204030204" pitchFamily="34" charset="0"/>
                <a:cs typeface="Calibri" panose="020F0502020204030204" pitchFamily="34" charset="0"/>
              </a:rPr>
              <a:t>Put </a:t>
            </a:r>
            <a:r>
              <a:rPr lang="en-GB" i="1" dirty="0">
                <a:latin typeface="Calibri" panose="020F0502020204030204" pitchFamily="34" charset="0"/>
                <a:cs typeface="Calibri" panose="020F0502020204030204" pitchFamily="34" charset="0"/>
              </a:rPr>
              <a:t>‘substantive look at Ratings’ on </a:t>
            </a:r>
            <a:r>
              <a:rPr lang="en-GB" i="1" dirty="0" smtClean="0">
                <a:latin typeface="Calibri" panose="020F0502020204030204" pitchFamily="34" charset="0"/>
                <a:cs typeface="Calibri" panose="020F0502020204030204" pitchFamily="34" charset="0"/>
              </a:rPr>
              <a:t>Agenda </a:t>
            </a:r>
            <a:r>
              <a:rPr lang="en-GB" i="1" dirty="0">
                <a:latin typeface="Calibri" panose="020F0502020204030204" pitchFamily="34" charset="0"/>
                <a:cs typeface="Calibri" panose="020F0502020204030204" pitchFamily="34" charset="0"/>
              </a:rPr>
              <a:t>for the next </a:t>
            </a:r>
            <a:r>
              <a:rPr lang="en-GB" i="1" dirty="0" smtClean="0">
                <a:latin typeface="Calibri" panose="020F0502020204030204" pitchFamily="34" charset="0"/>
                <a:cs typeface="Calibri" panose="020F0502020204030204" pitchFamily="34" charset="0"/>
              </a:rPr>
              <a:t>SG </a:t>
            </a:r>
            <a:r>
              <a:rPr lang="en-GB" i="1" dirty="0">
                <a:latin typeface="Calibri" panose="020F0502020204030204" pitchFamily="34" charset="0"/>
                <a:cs typeface="Calibri" panose="020F0502020204030204" pitchFamily="34" charset="0"/>
              </a:rPr>
              <a:t>meeting</a:t>
            </a:r>
            <a:r>
              <a:rPr lang="en-GB" i="1" dirty="0" smtClean="0">
                <a:latin typeface="Calibri" panose="020F0502020204030204" pitchFamily="34" charset="0"/>
                <a:cs typeface="Calibri" panose="020F0502020204030204" pitchFamily="34" charset="0"/>
              </a:rPr>
              <a:t>.</a:t>
            </a:r>
          </a:p>
          <a:p>
            <a:pPr lvl="1">
              <a:spcBef>
                <a:spcPts val="0"/>
              </a:spcBef>
              <a:tabLst>
                <a:tab pos="358775" algn="l"/>
              </a:tabLst>
            </a:pPr>
            <a:endParaRPr lang="en-US" b="1" dirty="0" smtClean="0">
              <a:solidFill>
                <a:srgbClr val="00B0F0"/>
              </a:solidFill>
              <a:latin typeface="Calibri" panose="020F0502020204030204" pitchFamily="34" charset="0"/>
              <a:cs typeface="Calibri" panose="020F0502020204030204" pitchFamily="34" charset="0"/>
            </a:endParaRPr>
          </a:p>
          <a:p>
            <a:pPr lvl="1">
              <a:spcBef>
                <a:spcPts val="0"/>
              </a:spcBef>
              <a:tabLst>
                <a:tab pos="358775" algn="l"/>
              </a:tabLst>
            </a:pPr>
            <a:r>
              <a:rPr lang="en-US" b="1" dirty="0" smtClean="0">
                <a:solidFill>
                  <a:srgbClr val="00B0F0"/>
                </a:solidFill>
                <a:latin typeface="Calibri" panose="020F0502020204030204" pitchFamily="34" charset="0"/>
                <a:cs typeface="Calibri" panose="020F0502020204030204" pitchFamily="34" charset="0"/>
              </a:rPr>
              <a:t>Answer:	</a:t>
            </a:r>
            <a:r>
              <a:rPr lang="en-US" b="1" dirty="0" smtClean="0">
                <a:latin typeface="Calibri" panose="020F0502020204030204" pitchFamily="34" charset="0"/>
                <a:cs typeface="Calibri" panose="020F0502020204030204" pitchFamily="34" charset="0"/>
              </a:rPr>
              <a:t>Done. See Agenda item 5.</a:t>
            </a:r>
            <a:r>
              <a:rPr lang="en-US" dirty="0" smtClean="0">
                <a:latin typeface="Calibri" panose="020F0502020204030204" pitchFamily="34" charset="0"/>
                <a:cs typeface="Calibri" panose="020F0502020204030204" pitchFamily="34" charset="0"/>
              </a:rPr>
              <a:t>  </a:t>
            </a:r>
          </a:p>
          <a:p>
            <a:pPr lvl="1">
              <a:spcBef>
                <a:spcPts val="0"/>
              </a:spcBef>
              <a:tabLst>
                <a:tab pos="358775" algn="l"/>
              </a:tabLst>
            </a:pPr>
            <a:endParaRPr lang="en-US" dirty="0" smtClean="0">
              <a:latin typeface="Calibri" panose="020F0502020204030204" pitchFamily="34" charset="0"/>
              <a:cs typeface="Calibri" panose="020F0502020204030204" pitchFamily="34" charset="0"/>
            </a:endParaRPr>
          </a:p>
          <a:p>
            <a:pPr lvl="1">
              <a:spcBef>
                <a:spcPts val="0"/>
              </a:spcBef>
              <a:tabLst>
                <a:tab pos="358775" algn="l"/>
              </a:tabLst>
            </a:pPr>
            <a:endParaRPr lang="en-US" dirty="0" smtClean="0">
              <a:latin typeface="Calibri" panose="020F0502020204030204" pitchFamily="34" charset="0"/>
              <a:cs typeface="Calibri" panose="020F0502020204030204" pitchFamily="34" charset="0"/>
            </a:endParaRPr>
          </a:p>
          <a:p>
            <a:pPr lvl="1">
              <a:spcBef>
                <a:spcPts val="0"/>
              </a:spcBef>
              <a:tabLst>
                <a:tab pos="358775" algn="l"/>
              </a:tabLst>
            </a:pPr>
            <a:endParaRPr lang="en-US" dirty="0">
              <a:latin typeface="Calibri" panose="020F0502020204030204" pitchFamily="34" charset="0"/>
              <a:cs typeface="Calibri" panose="020F0502020204030204" pitchFamily="34" charset="0"/>
            </a:endParaRPr>
          </a:p>
          <a:p>
            <a:pPr lvl="1">
              <a:spcBef>
                <a:spcPts val="0"/>
              </a:spcBef>
            </a:pPr>
            <a:r>
              <a:rPr lang="en-US" b="1" dirty="0" smtClean="0">
                <a:solidFill>
                  <a:srgbClr val="00B0F0"/>
                </a:solidFill>
                <a:latin typeface="Calibri" panose="020F0502020204030204" pitchFamily="34" charset="0"/>
                <a:cs typeface="Calibri" panose="020F0502020204030204" pitchFamily="34" charset="0"/>
              </a:rPr>
              <a:t>Action 3:	</a:t>
            </a:r>
            <a:r>
              <a:rPr lang="en-GB" i="1" dirty="0" smtClean="0">
                <a:latin typeface="Calibri" panose="020F0502020204030204" pitchFamily="34" charset="0"/>
                <a:cs typeface="Calibri" panose="020F0502020204030204" pitchFamily="34" charset="0"/>
              </a:rPr>
              <a:t>DECC </a:t>
            </a:r>
            <a:r>
              <a:rPr lang="en-GB" i="1" dirty="0">
                <a:latin typeface="Calibri" panose="020F0502020204030204" pitchFamily="34" charset="0"/>
                <a:cs typeface="Calibri" panose="020F0502020204030204" pitchFamily="34" charset="0"/>
              </a:rPr>
              <a:t>to confirm </a:t>
            </a:r>
            <a:r>
              <a:rPr lang="en-GB" i="1" dirty="0" smtClean="0">
                <a:latin typeface="Calibri" panose="020F0502020204030204" pitchFamily="34" charset="0"/>
                <a:cs typeface="Calibri" panose="020F0502020204030204" pitchFamily="34" charset="0"/>
              </a:rPr>
              <a:t>if </a:t>
            </a:r>
            <a:r>
              <a:rPr lang="en-GB" i="1" dirty="0">
                <a:latin typeface="Calibri" panose="020F0502020204030204" pitchFamily="34" charset="0"/>
                <a:cs typeface="Calibri" panose="020F0502020204030204" pitchFamily="34" charset="0"/>
              </a:rPr>
              <a:t>ECO2 surplus actions would be </a:t>
            </a:r>
            <a:r>
              <a:rPr lang="en-GB" i="1" dirty="0" smtClean="0">
                <a:latin typeface="Calibri" panose="020F0502020204030204" pitchFamily="34" charset="0"/>
                <a:cs typeface="Calibri" panose="020F0502020204030204" pitchFamily="34" charset="0"/>
              </a:rPr>
              <a:t>scored </a:t>
            </a:r>
            <a:r>
              <a:rPr lang="en-GB" i="1" dirty="0">
                <a:latin typeface="Calibri" panose="020F0502020204030204" pitchFamily="34" charset="0"/>
                <a:cs typeface="Calibri" panose="020F0502020204030204" pitchFamily="34" charset="0"/>
              </a:rPr>
              <a:t>under </a:t>
            </a:r>
            <a:r>
              <a:rPr lang="en-GB" i="1" dirty="0" smtClean="0">
                <a:latin typeface="Calibri" panose="020F0502020204030204" pitchFamily="34" charset="0"/>
                <a:cs typeface="Calibri" panose="020F0502020204030204" pitchFamily="34" charset="0"/>
              </a:rPr>
              <a:t>‘9.1’ (sic).</a:t>
            </a:r>
          </a:p>
          <a:p>
            <a:pPr lvl="1">
              <a:spcBef>
                <a:spcPts val="0"/>
              </a:spcBef>
            </a:pPr>
            <a:endParaRPr lang="en-US" b="1" dirty="0" smtClean="0">
              <a:solidFill>
                <a:srgbClr val="00B0F0"/>
              </a:solidFill>
              <a:latin typeface="Calibri" panose="020F0502020204030204" pitchFamily="34" charset="0"/>
              <a:cs typeface="Calibri" panose="020F0502020204030204" pitchFamily="34" charset="0"/>
            </a:endParaRPr>
          </a:p>
          <a:p>
            <a:pPr lvl="1">
              <a:spcBef>
                <a:spcPts val="0"/>
              </a:spcBef>
            </a:pPr>
            <a:r>
              <a:rPr lang="en-US" b="1" dirty="0" smtClean="0">
                <a:solidFill>
                  <a:srgbClr val="00B0F0"/>
                </a:solidFill>
                <a:latin typeface="Calibri" panose="020F0502020204030204" pitchFamily="34" charset="0"/>
                <a:cs typeface="Calibri" panose="020F0502020204030204" pitchFamily="34" charset="0"/>
              </a:rPr>
              <a:t>Answer:	</a:t>
            </a:r>
            <a:r>
              <a:rPr lang="en-GB" b="1" dirty="0" smtClean="0">
                <a:solidFill>
                  <a:schemeClr val="tx1"/>
                </a:solidFill>
                <a:latin typeface="Calibri" panose="020F0502020204030204" pitchFamily="34" charset="0"/>
                <a:cs typeface="Calibri" panose="020F0502020204030204" pitchFamily="34" charset="0"/>
              </a:rPr>
              <a:t>Surplus </a:t>
            </a:r>
            <a:r>
              <a:rPr lang="en-GB" b="1" dirty="0">
                <a:solidFill>
                  <a:schemeClr val="tx1"/>
                </a:solidFill>
                <a:latin typeface="Calibri" panose="020F0502020204030204" pitchFamily="34" charset="0"/>
                <a:cs typeface="Calibri" panose="020F0502020204030204" pitchFamily="34" charset="0"/>
              </a:rPr>
              <a:t>actions relate to measures that will be carried over from ECO1 to </a:t>
            </a:r>
            <a:r>
              <a:rPr lang="en-GB" b="1" dirty="0" smtClean="0">
                <a:solidFill>
                  <a:schemeClr val="tx1"/>
                </a:solidFill>
                <a:latin typeface="Calibri" panose="020F0502020204030204" pitchFamily="34" charset="0"/>
                <a:cs typeface="Calibri" panose="020F0502020204030204" pitchFamily="34" charset="0"/>
              </a:rPr>
              <a:t>	ECO2. The </a:t>
            </a:r>
            <a:r>
              <a:rPr lang="en-GB" b="1" dirty="0">
                <a:solidFill>
                  <a:schemeClr val="tx1"/>
                </a:solidFill>
                <a:latin typeface="Calibri" panose="020F0502020204030204" pitchFamily="34" charset="0"/>
                <a:cs typeface="Calibri" panose="020F0502020204030204" pitchFamily="34" charset="0"/>
              </a:rPr>
              <a:t>legislation allows surplus actions to be scored using either 9.91 </a:t>
            </a:r>
            <a:r>
              <a:rPr lang="en-GB" b="1" dirty="0" smtClean="0">
                <a:solidFill>
                  <a:schemeClr val="tx1"/>
                </a:solidFill>
                <a:latin typeface="Calibri" panose="020F0502020204030204" pitchFamily="34" charset="0"/>
                <a:cs typeface="Calibri" panose="020F0502020204030204" pitchFamily="34" charset="0"/>
              </a:rPr>
              <a:t>	or 9.92. Excess actions refer to measures carried over from CERT/CESP to 	ECO1.</a:t>
            </a:r>
          </a:p>
          <a:p>
            <a:pPr>
              <a:spcBef>
                <a:spcPts val="0"/>
              </a:spcBef>
            </a:pPr>
            <a:endParaRPr lang="en-US" b="1"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4</a:t>
            </a:fld>
            <a:endParaRPr lang="en-US" dirty="0">
              <a:latin typeface="Calibri" panose="020F0502020204030204" pitchFamily="34" charset="0"/>
              <a:cs typeface="Calibri" panose="020F0502020204030204" pitchFamily="34" charset="0"/>
            </a:endParaRPr>
          </a:p>
        </p:txBody>
      </p:sp>
      <p:sp>
        <p:nvSpPr>
          <p:cNvPr id="6" name="Footer Placeholder 5"/>
          <p:cNvSpPr txBox="1">
            <a:spLocks/>
          </p:cNvSpPr>
          <p:nvPr/>
        </p:nvSpPr>
        <p:spPr>
          <a:xfrm>
            <a:off x="899592" y="6309320"/>
            <a:ext cx="7704856" cy="548680"/>
          </a:xfrm>
          <a:prstGeom prst="rect">
            <a:avLst/>
          </a:prstGeom>
        </p:spPr>
        <p:txBody>
          <a:bodyPr vert="horz" lIns="0" tIns="0" rIns="0" bIns="0" rtlCol="0" anchor="ctr"/>
          <a:lstStyle>
            <a:defPPr>
              <a:defRPr lang="en-US"/>
            </a:defPPr>
            <a:lvl1pPr>
              <a:defRPr sz="1200" baseline="0">
                <a:solidFill>
                  <a:schemeClr val="bg1"/>
                </a:solidFill>
                <a:latin typeface="Calibri" panose="020F0502020204030204" pitchFamily="34" charset="0"/>
                <a:cs typeface="Calibri" panose="020F0502020204030204" pitchFamily="34" charset="0"/>
              </a:defRPr>
            </a:lvl1pPr>
          </a:lstStyle>
          <a:p>
            <a:r>
              <a:rPr lang="en-US" dirty="0" smtClean="0"/>
              <a:t>ECO Steering Group (31/10/14) – Agenda item 1: Actions from last meeting (held on 26/09/14)</a:t>
            </a:r>
            <a:endParaRPr lang="en-US" dirty="0"/>
          </a:p>
        </p:txBody>
      </p:sp>
    </p:spTree>
    <p:extLst>
      <p:ext uri="{BB962C8B-B14F-4D97-AF65-F5344CB8AC3E}">
        <p14:creationId xmlns:p14="http://schemas.microsoft.com/office/powerpoint/2010/main" val="3660827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latin typeface="Calibri" panose="020F0502020204030204" pitchFamily="34" charset="0"/>
                <a:cs typeface="Calibri" panose="020F0502020204030204" pitchFamily="34" charset="0"/>
              </a:rPr>
              <a:t>DECC update</a:t>
            </a:r>
            <a:endParaRPr lang="en-US" sz="4000" dirty="0">
              <a:latin typeface="Calibri" panose="020F0502020204030204" pitchFamily="34" charset="0"/>
              <a:cs typeface="Calibri" panose="020F0502020204030204" pitchFamily="34" charset="0"/>
            </a:endParaRPr>
          </a:p>
        </p:txBody>
      </p:sp>
      <p:sp>
        <p:nvSpPr>
          <p:cNvPr id="3" name="Subtitle 2"/>
          <p:cNvSpPr>
            <a:spLocks noGrp="1"/>
          </p:cNvSpPr>
          <p:nvPr>
            <p:ph type="subTitle" idx="1"/>
          </p:nvPr>
        </p:nvSpPr>
        <p:spPr>
          <a:xfrm>
            <a:off x="558000" y="4797152"/>
            <a:ext cx="7633648" cy="1562472"/>
          </a:xfrm>
        </p:spPr>
        <p:txBody>
          <a:bodyPr/>
          <a:lstStyle/>
          <a:p>
            <a:r>
              <a:rPr lang="en-GB" dirty="0" smtClean="0">
                <a:latin typeface="Calibri" panose="020F0502020204030204" pitchFamily="34" charset="0"/>
                <a:cs typeface="Calibri" panose="020F0502020204030204" pitchFamily="34" charset="0"/>
              </a:rPr>
              <a:t>Agenda item </a:t>
            </a:r>
            <a:r>
              <a:rPr lang="en-GB" dirty="0">
                <a:latin typeface="Calibri" panose="020F0502020204030204" pitchFamily="34" charset="0"/>
                <a:cs typeface="Calibri" panose="020F0502020204030204" pitchFamily="34" charset="0"/>
              </a:rPr>
              <a:t>2</a:t>
            </a:r>
            <a:r>
              <a:rPr lang="en-GB" dirty="0" smtClean="0">
                <a:latin typeface="Calibri" panose="020F0502020204030204" pitchFamily="34" charset="0"/>
                <a:cs typeface="Calibri" panose="020F0502020204030204" pitchFamily="34" charset="0"/>
              </a:rPr>
              <a:t> – Charles Phillips et al. </a:t>
            </a:r>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5</a:t>
            </a:fld>
            <a:endParaRPr lang="en-US" dirty="0">
              <a:solidFill>
                <a:schemeClr val="tx1"/>
              </a:solidFill>
            </a:endParaRPr>
          </a:p>
        </p:txBody>
      </p:sp>
    </p:spTree>
    <p:extLst>
      <p:ext uri="{BB962C8B-B14F-4D97-AF65-F5344CB8AC3E}">
        <p14:creationId xmlns:p14="http://schemas.microsoft.com/office/powerpoint/2010/main" val="1729201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ECO Reporting Working Group</a:t>
            </a:r>
            <a:endParaRPr lang="en-GB" dirty="0"/>
          </a:p>
        </p:txBody>
      </p:sp>
      <p:sp>
        <p:nvSpPr>
          <p:cNvPr id="3" name="Subtitle 2"/>
          <p:cNvSpPr>
            <a:spLocks noGrp="1"/>
          </p:cNvSpPr>
          <p:nvPr>
            <p:ph type="subTitle" idx="1"/>
          </p:nvPr>
        </p:nvSpPr>
        <p:spPr/>
        <p:txBody>
          <a:bodyPr/>
          <a:lstStyle/>
          <a:p>
            <a:r>
              <a:rPr lang="en-GB" dirty="0" smtClean="0"/>
              <a:t>Will Broad/Chris Hunt</a:t>
            </a:r>
            <a:endParaRPr lang="en-GB" dirty="0"/>
          </a:p>
        </p:txBody>
      </p:sp>
      <p:sp>
        <p:nvSpPr>
          <p:cNvPr id="4" name="Slide Number Placeholder 3"/>
          <p:cNvSpPr txBox="1">
            <a:spLocks/>
          </p:cNvSpPr>
          <p:nvPr/>
        </p:nvSpPr>
        <p:spPr>
          <a:xfrm>
            <a:off x="0" y="6309320"/>
            <a:ext cx="9144000" cy="548680"/>
          </a:xfrm>
          <a:prstGeom prst="rect">
            <a:avLst/>
          </a:prstGeom>
          <a:noFill/>
        </p:spPr>
        <p:txBody>
          <a:bodyPr lIns="0" tIns="0" bIns="0" anchor="ctr"/>
          <a:lstStyle>
            <a:defPPr>
              <a:defRPr lang="en-US"/>
            </a:defPPr>
            <a:lvl1pPr marL="540000">
              <a:defRPr sz="1200">
                <a:solidFill>
                  <a:schemeClr val="bg1"/>
                </a:solidFill>
                <a:latin typeface="Calibri" panose="020F0502020204030204" pitchFamily="34" charset="0"/>
                <a:cs typeface="Calibri" panose="020F0502020204030204" pitchFamily="34" charset="0"/>
              </a:defRPr>
            </a:lvl1pPr>
          </a:lstStyle>
          <a:p>
            <a:fld id="{E051598E-9D06-4046-8EF2-7702044C4E81}" type="slidenum">
              <a:rPr lang="en-US" smtClean="0">
                <a:solidFill>
                  <a:schemeClr val="tx1"/>
                </a:solidFill>
              </a:rPr>
              <a:pPr/>
              <a:t>6</a:t>
            </a:fld>
            <a:endParaRPr lang="en-US" dirty="0">
              <a:solidFill>
                <a:schemeClr val="tx1"/>
              </a:solidFill>
            </a:endParaRPr>
          </a:p>
        </p:txBody>
      </p:sp>
      <p:sp>
        <p:nvSpPr>
          <p:cNvPr id="5" name="Footer Placeholder 5"/>
          <p:cNvSpPr txBox="1">
            <a:spLocks/>
          </p:cNvSpPr>
          <p:nvPr/>
        </p:nvSpPr>
        <p:spPr>
          <a:xfrm>
            <a:off x="899592" y="6309320"/>
            <a:ext cx="7704856" cy="548680"/>
          </a:xfrm>
          <a:prstGeom prst="rect">
            <a:avLst/>
          </a:prstGeom>
        </p:spPr>
        <p:txBody>
          <a:bodyPr vert="horz" lIns="0" tIns="0" rIns="0" bIns="0" rtlCol="0" anchor="ctr"/>
          <a:lstStyle>
            <a:defPPr>
              <a:defRPr lang="en-US"/>
            </a:defPPr>
            <a:lvl1pPr>
              <a:defRPr sz="1200" baseline="0">
                <a:solidFill>
                  <a:schemeClr val="bg1"/>
                </a:solidFill>
                <a:latin typeface="Calibri" panose="020F0502020204030204" pitchFamily="34" charset="0"/>
                <a:cs typeface="Calibri" panose="020F0502020204030204" pitchFamily="34" charset="0"/>
              </a:defRPr>
            </a:lvl1pPr>
          </a:lstStyle>
          <a:p>
            <a:r>
              <a:rPr lang="en-US" dirty="0" smtClean="0">
                <a:solidFill>
                  <a:schemeClr val="tx1"/>
                </a:solidFill>
              </a:rPr>
              <a:t>ECO Steering Group (31/10/14) – Agenda item 2: DECC update</a:t>
            </a:r>
            <a:endParaRPr lang="en-US" dirty="0">
              <a:solidFill>
                <a:schemeClr val="tx1"/>
              </a:solidFill>
            </a:endParaRPr>
          </a:p>
        </p:txBody>
      </p:sp>
    </p:spTree>
    <p:extLst>
      <p:ext uri="{BB962C8B-B14F-4D97-AF65-F5344CB8AC3E}">
        <p14:creationId xmlns:p14="http://schemas.microsoft.com/office/powerpoint/2010/main" val="36317886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7</a:t>
            </a:fld>
            <a:endParaRPr lang="en-US" dirty="0">
              <a:latin typeface="Calibri" panose="020F0502020204030204" pitchFamily="34" charset="0"/>
              <a:cs typeface="Calibri" panose="020F0502020204030204" pitchFamily="34" charset="0"/>
            </a:endParaRPr>
          </a:p>
        </p:txBody>
      </p:sp>
      <p:sp>
        <p:nvSpPr>
          <p:cNvPr id="7" name="Title 15"/>
          <p:cNvSpPr>
            <a:spLocks noGrp="1"/>
          </p:cNvSpPr>
          <p:nvPr>
            <p:ph type="title"/>
          </p:nvPr>
        </p:nvSpPr>
        <p:spPr>
          <a:xfrm>
            <a:off x="1835696" y="476672"/>
            <a:ext cx="5976664" cy="648072"/>
          </a:xfrm>
        </p:spPr>
        <p:txBody>
          <a:bodyPr>
            <a:normAutofit/>
          </a:bodyPr>
          <a:lstStyle/>
          <a:p>
            <a:r>
              <a:rPr lang="en-US" b="1" dirty="0" smtClean="0">
                <a:latin typeface="Calibri" pitchFamily="34" charset="0"/>
                <a:cs typeface="Calibri" pitchFamily="34" charset="0"/>
              </a:rPr>
              <a:t>ECO Reporting Working Group</a:t>
            </a:r>
            <a:endParaRPr lang="en-US" b="1" dirty="0">
              <a:latin typeface="Calibri" pitchFamily="34" charset="0"/>
              <a:cs typeface="Calibri" pitchFamily="34" charset="0"/>
            </a:endParaRPr>
          </a:p>
        </p:txBody>
      </p:sp>
      <p:sp>
        <p:nvSpPr>
          <p:cNvPr id="5" name="Footer Placeholder 4"/>
          <p:cNvSpPr>
            <a:spLocks noGrp="1"/>
          </p:cNvSpPr>
          <p:nvPr>
            <p:ph type="ftr" sz="quarter" idx="3"/>
          </p:nvPr>
        </p:nvSpPr>
        <p:spPr>
          <a:xfrm>
            <a:off x="899592" y="6309320"/>
            <a:ext cx="7704000" cy="548680"/>
          </a:xfrm>
        </p:spPr>
        <p:txBody>
          <a:bodyPr/>
          <a:lstStyle/>
          <a:p>
            <a:r>
              <a:rPr lang="en-US" dirty="0" smtClean="0">
                <a:latin typeface="Calibri" panose="020F0502020204030204" pitchFamily="34" charset="0"/>
                <a:cs typeface="Calibri" panose="020F0502020204030204" pitchFamily="34" charset="0"/>
              </a:rPr>
              <a:t>ECO Steering Group (31/10/14) – Agenda item 2: DECC update</a:t>
            </a:r>
            <a:endParaRPr lang="en-US" dirty="0">
              <a:latin typeface="Calibri" panose="020F0502020204030204" pitchFamily="34" charset="0"/>
              <a:cs typeface="Calibri" panose="020F0502020204030204" pitchFamily="34" charset="0"/>
            </a:endParaRPr>
          </a:p>
        </p:txBody>
      </p:sp>
      <p:sp>
        <p:nvSpPr>
          <p:cNvPr id="26" name="Content Placeholder 2"/>
          <p:cNvSpPr>
            <a:spLocks noGrp="1"/>
          </p:cNvSpPr>
          <p:nvPr>
            <p:ph idx="1"/>
          </p:nvPr>
        </p:nvSpPr>
        <p:spPr>
          <a:xfrm>
            <a:off x="467544" y="1340768"/>
            <a:ext cx="8284856" cy="4536504"/>
          </a:xfrm>
        </p:spPr>
        <p:txBody>
          <a:bodyPr>
            <a:normAutofit/>
          </a:bodyPr>
          <a:lstStyle/>
          <a:p>
            <a:pPr>
              <a:lnSpc>
                <a:spcPct val="120000"/>
              </a:lnSpc>
            </a:pPr>
            <a:r>
              <a:rPr lang="en-GB" b="1" smtClean="0">
                <a:solidFill>
                  <a:schemeClr val="tx1"/>
                </a:solidFill>
              </a:rPr>
              <a:t>Aims </a:t>
            </a:r>
            <a:r>
              <a:rPr lang="en-GB" b="1" dirty="0" smtClean="0">
                <a:solidFill>
                  <a:schemeClr val="tx1"/>
                </a:solidFill>
              </a:rPr>
              <a:t>of the group</a:t>
            </a:r>
          </a:p>
          <a:p>
            <a:pPr marL="285750" indent="-285750">
              <a:lnSpc>
                <a:spcPct val="120000"/>
              </a:lnSpc>
              <a:buFont typeface="Arial" panose="020B0604020202020204" pitchFamily="34" charset="0"/>
              <a:buChar char="•"/>
            </a:pPr>
            <a:r>
              <a:rPr lang="en-US" dirty="0" smtClean="0">
                <a:solidFill>
                  <a:schemeClr val="tx1"/>
                </a:solidFill>
              </a:rPr>
              <a:t>To encourage </a:t>
            </a:r>
            <a:r>
              <a:rPr lang="en-US" dirty="0">
                <a:solidFill>
                  <a:schemeClr val="tx1"/>
                </a:solidFill>
              </a:rPr>
              <a:t>more consistency and standardisation in the information that energy companies collect from the supply chain about </a:t>
            </a:r>
            <a:r>
              <a:rPr lang="en-US" dirty="0" smtClean="0">
                <a:solidFill>
                  <a:schemeClr val="tx1"/>
                </a:solidFill>
              </a:rPr>
              <a:t>ECO </a:t>
            </a:r>
            <a:r>
              <a:rPr lang="en-US" dirty="0">
                <a:solidFill>
                  <a:schemeClr val="tx1"/>
                </a:solidFill>
              </a:rPr>
              <a:t>measures</a:t>
            </a:r>
            <a:r>
              <a:rPr lang="en-US" dirty="0" smtClean="0">
                <a:solidFill>
                  <a:schemeClr val="tx1"/>
                </a:solidFill>
              </a:rPr>
              <a:t>.</a:t>
            </a:r>
          </a:p>
          <a:p>
            <a:pPr marL="285750" indent="-285750">
              <a:lnSpc>
                <a:spcPct val="120000"/>
              </a:lnSpc>
              <a:buFont typeface="Arial" panose="020B0604020202020204" pitchFamily="34" charset="0"/>
              <a:buChar char="•"/>
            </a:pPr>
            <a:r>
              <a:rPr lang="en-US" dirty="0" smtClean="0">
                <a:solidFill>
                  <a:schemeClr val="tx1"/>
                </a:solidFill>
              </a:rPr>
              <a:t>To simplify data reporting while ensuring it remains robust and accurate.</a:t>
            </a:r>
            <a:endParaRPr lang="en-GB" dirty="0">
              <a:solidFill>
                <a:schemeClr val="tx1"/>
              </a:solidFill>
            </a:endParaRPr>
          </a:p>
          <a:p>
            <a:pPr>
              <a:lnSpc>
                <a:spcPct val="120000"/>
              </a:lnSpc>
            </a:pPr>
            <a:r>
              <a:rPr lang="en-GB" b="1" dirty="0" smtClean="0">
                <a:solidFill>
                  <a:schemeClr val="tx1"/>
                </a:solidFill>
              </a:rPr>
              <a:t>Regular membership</a:t>
            </a:r>
            <a:endParaRPr lang="en-GB" dirty="0" smtClean="0">
              <a:solidFill>
                <a:schemeClr val="tx1"/>
              </a:solidFill>
            </a:endParaRPr>
          </a:p>
          <a:p>
            <a:pPr marL="285750" indent="-285750">
              <a:lnSpc>
                <a:spcPct val="120000"/>
              </a:lnSpc>
              <a:buFont typeface="Arial" panose="020B0604020202020204" pitchFamily="34" charset="0"/>
              <a:buChar char="•"/>
            </a:pPr>
            <a:r>
              <a:rPr lang="en-GB" dirty="0" smtClean="0">
                <a:solidFill>
                  <a:schemeClr val="tx1"/>
                </a:solidFill>
              </a:rPr>
              <a:t>DECC (who chair the group)</a:t>
            </a:r>
          </a:p>
          <a:p>
            <a:pPr marL="285750" indent="-285750">
              <a:lnSpc>
                <a:spcPct val="120000"/>
              </a:lnSpc>
              <a:buFont typeface="Arial" panose="020B0604020202020204" pitchFamily="34" charset="0"/>
              <a:buChar char="•"/>
            </a:pPr>
            <a:r>
              <a:rPr lang="en-GB" dirty="0" smtClean="0">
                <a:solidFill>
                  <a:schemeClr val="tx1"/>
                </a:solidFill>
              </a:rPr>
              <a:t>Ofgem</a:t>
            </a:r>
          </a:p>
          <a:p>
            <a:pPr marL="285750" indent="-285750">
              <a:lnSpc>
                <a:spcPct val="120000"/>
              </a:lnSpc>
              <a:buFont typeface="Arial" panose="020B0604020202020204" pitchFamily="34" charset="0"/>
              <a:buChar char="•"/>
            </a:pPr>
            <a:r>
              <a:rPr lang="en-GB" dirty="0" smtClean="0">
                <a:solidFill>
                  <a:schemeClr val="tx1"/>
                </a:solidFill>
              </a:rPr>
              <a:t>Essex Insulation (representing the NIA)</a:t>
            </a:r>
          </a:p>
          <a:p>
            <a:pPr marL="285750" indent="-285750">
              <a:lnSpc>
                <a:spcPct val="120000"/>
              </a:lnSpc>
              <a:buFont typeface="Arial" panose="020B0604020202020204" pitchFamily="34" charset="0"/>
              <a:buChar char="•"/>
            </a:pPr>
            <a:r>
              <a:rPr lang="en-GB" dirty="0" smtClean="0">
                <a:solidFill>
                  <a:schemeClr val="tx1"/>
                </a:solidFill>
              </a:rPr>
              <a:t>Energy UK</a:t>
            </a:r>
          </a:p>
          <a:p>
            <a:pPr marL="285750" indent="-285750">
              <a:lnSpc>
                <a:spcPct val="120000"/>
              </a:lnSpc>
              <a:buFont typeface="Arial" panose="020B0604020202020204" pitchFamily="34" charset="0"/>
              <a:buChar char="•"/>
            </a:pPr>
            <a:r>
              <a:rPr lang="en-GB" dirty="0" smtClean="0">
                <a:solidFill>
                  <a:schemeClr val="tx1"/>
                </a:solidFill>
              </a:rPr>
              <a:t>Happy Energy</a:t>
            </a:r>
            <a:endParaRPr lang="en-GB" dirty="0">
              <a:solidFill>
                <a:schemeClr val="tx1"/>
              </a:solidFill>
            </a:endParaRPr>
          </a:p>
        </p:txBody>
      </p:sp>
    </p:spTree>
    <p:extLst>
      <p:ext uri="{BB962C8B-B14F-4D97-AF65-F5344CB8AC3E}">
        <p14:creationId xmlns:p14="http://schemas.microsoft.com/office/powerpoint/2010/main" val="192010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8</a:t>
            </a:fld>
            <a:endParaRPr lang="en-US" dirty="0">
              <a:latin typeface="Calibri" panose="020F0502020204030204" pitchFamily="34" charset="0"/>
              <a:cs typeface="Calibri" panose="020F0502020204030204" pitchFamily="34" charset="0"/>
            </a:endParaRPr>
          </a:p>
        </p:txBody>
      </p:sp>
      <p:sp>
        <p:nvSpPr>
          <p:cNvPr id="7" name="Title 15"/>
          <p:cNvSpPr>
            <a:spLocks noGrp="1"/>
          </p:cNvSpPr>
          <p:nvPr>
            <p:ph type="title"/>
          </p:nvPr>
        </p:nvSpPr>
        <p:spPr>
          <a:xfrm>
            <a:off x="1835696" y="476672"/>
            <a:ext cx="5976664" cy="648072"/>
          </a:xfrm>
        </p:spPr>
        <p:txBody>
          <a:bodyPr>
            <a:normAutofit/>
          </a:bodyPr>
          <a:lstStyle/>
          <a:p>
            <a:r>
              <a:rPr lang="en-US" b="1" dirty="0" smtClean="0">
                <a:latin typeface="Calibri" pitchFamily="34" charset="0"/>
                <a:cs typeface="Calibri" pitchFamily="34" charset="0"/>
              </a:rPr>
              <a:t>ECO Reporting Working Group</a:t>
            </a:r>
            <a:endParaRPr lang="en-US" b="1" dirty="0">
              <a:latin typeface="Calibri" pitchFamily="34" charset="0"/>
              <a:cs typeface="Calibri" pitchFamily="34" charset="0"/>
            </a:endParaRPr>
          </a:p>
        </p:txBody>
      </p:sp>
      <p:sp>
        <p:nvSpPr>
          <p:cNvPr id="5" name="Footer Placeholder 4"/>
          <p:cNvSpPr>
            <a:spLocks noGrp="1"/>
          </p:cNvSpPr>
          <p:nvPr>
            <p:ph type="ftr" sz="quarter" idx="3"/>
          </p:nvPr>
        </p:nvSpPr>
        <p:spPr>
          <a:xfrm>
            <a:off x="899592" y="6309320"/>
            <a:ext cx="7704000" cy="548680"/>
          </a:xfrm>
        </p:spPr>
        <p:txBody>
          <a:bodyPr/>
          <a:lstStyle/>
          <a:p>
            <a:r>
              <a:rPr lang="en-US" dirty="0">
                <a:latin typeface="Calibri" panose="020F0502020204030204" pitchFamily="34" charset="0"/>
                <a:cs typeface="Calibri" panose="020F0502020204030204" pitchFamily="34" charset="0"/>
              </a:rPr>
              <a:t>ECO Steering Group (31/10/14) – </a:t>
            </a:r>
            <a:r>
              <a:rPr lang="en-US" dirty="0" smtClean="0">
                <a:latin typeface="Calibri" panose="020F0502020204030204" pitchFamily="34" charset="0"/>
                <a:cs typeface="Calibri" panose="020F0502020204030204" pitchFamily="34" charset="0"/>
              </a:rPr>
              <a:t>Agenda item 2: DECC </a:t>
            </a:r>
            <a:r>
              <a:rPr lang="en-US" dirty="0">
                <a:latin typeface="Calibri" panose="020F0502020204030204" pitchFamily="34" charset="0"/>
                <a:cs typeface="Calibri" panose="020F0502020204030204" pitchFamily="34" charset="0"/>
              </a:rPr>
              <a:t>update</a:t>
            </a:r>
          </a:p>
        </p:txBody>
      </p:sp>
      <p:sp>
        <p:nvSpPr>
          <p:cNvPr id="26" name="Content Placeholder 2"/>
          <p:cNvSpPr>
            <a:spLocks noGrp="1"/>
          </p:cNvSpPr>
          <p:nvPr>
            <p:ph idx="1"/>
          </p:nvPr>
        </p:nvSpPr>
        <p:spPr>
          <a:xfrm>
            <a:off x="467544" y="1340768"/>
            <a:ext cx="8284856" cy="4536504"/>
          </a:xfrm>
        </p:spPr>
        <p:txBody>
          <a:bodyPr>
            <a:normAutofit/>
          </a:bodyPr>
          <a:lstStyle/>
          <a:p>
            <a:pPr>
              <a:lnSpc>
                <a:spcPct val="120000"/>
              </a:lnSpc>
            </a:pPr>
            <a:r>
              <a:rPr lang="en-GB" b="1" dirty="0" smtClean="0">
                <a:solidFill>
                  <a:schemeClr val="tx1"/>
                </a:solidFill>
              </a:rPr>
              <a:t>Achievements of the group</a:t>
            </a:r>
            <a:endParaRPr lang="en-GB" dirty="0" smtClean="0">
              <a:solidFill>
                <a:schemeClr val="tx1"/>
              </a:solidFill>
            </a:endParaRPr>
          </a:p>
          <a:p>
            <a:pPr>
              <a:lnSpc>
                <a:spcPct val="120000"/>
              </a:lnSpc>
            </a:pPr>
            <a:r>
              <a:rPr lang="en-GB" dirty="0" smtClean="0">
                <a:solidFill>
                  <a:schemeClr val="tx1"/>
                </a:solidFill>
              </a:rPr>
              <a:t>New documents published by Ofgem in May, including:</a:t>
            </a:r>
          </a:p>
          <a:p>
            <a:pPr marL="285750" indent="-285750">
              <a:lnSpc>
                <a:spcPct val="120000"/>
              </a:lnSpc>
              <a:buFont typeface="Arial" panose="020B0604020202020204" pitchFamily="34" charset="0"/>
              <a:buChar char="•"/>
            </a:pPr>
            <a:r>
              <a:rPr lang="en-GB" dirty="0" smtClean="0">
                <a:solidFill>
                  <a:schemeClr val="tx1"/>
                </a:solidFill>
              </a:rPr>
              <a:t>Standardised reporting templates for energy companies to use when collecting information  from the supply chain.</a:t>
            </a:r>
          </a:p>
          <a:p>
            <a:pPr marL="285750" indent="-285750">
              <a:lnSpc>
                <a:spcPct val="120000"/>
              </a:lnSpc>
              <a:buFont typeface="Arial" panose="020B0604020202020204" pitchFamily="34" charset="0"/>
              <a:buChar char="•"/>
            </a:pPr>
            <a:r>
              <a:rPr lang="en-GB" dirty="0" smtClean="0">
                <a:solidFill>
                  <a:schemeClr val="tx1"/>
                </a:solidFill>
              </a:rPr>
              <a:t>A matrix which </a:t>
            </a:r>
            <a:r>
              <a:rPr lang="en-US" dirty="0" smtClean="0">
                <a:solidFill>
                  <a:schemeClr val="tx1"/>
                </a:solidFill>
              </a:rPr>
              <a:t>shows </a:t>
            </a:r>
            <a:r>
              <a:rPr lang="en-US" dirty="0">
                <a:solidFill>
                  <a:schemeClr val="tx1"/>
                </a:solidFill>
              </a:rPr>
              <a:t>the documents that energy companies require </a:t>
            </a:r>
            <a:r>
              <a:rPr lang="en-US" dirty="0" smtClean="0">
                <a:solidFill>
                  <a:schemeClr val="tx1"/>
                </a:solidFill>
              </a:rPr>
              <a:t>for </a:t>
            </a:r>
            <a:r>
              <a:rPr lang="en-US" dirty="0">
                <a:solidFill>
                  <a:schemeClr val="tx1"/>
                </a:solidFill>
              </a:rPr>
              <a:t>each measure, and when they require them. </a:t>
            </a:r>
            <a:endParaRPr lang="en-US" dirty="0" smtClean="0">
              <a:solidFill>
                <a:schemeClr val="tx1"/>
              </a:solidFill>
            </a:endParaRPr>
          </a:p>
          <a:p>
            <a:pPr marL="285750" indent="-285750">
              <a:lnSpc>
                <a:spcPct val="120000"/>
              </a:lnSpc>
              <a:buFont typeface="Arial" panose="020B0604020202020204" pitchFamily="34" charset="0"/>
              <a:buChar char="•"/>
            </a:pPr>
            <a:r>
              <a:rPr lang="en-US" dirty="0" smtClean="0">
                <a:solidFill>
                  <a:schemeClr val="tx1"/>
                </a:solidFill>
              </a:rPr>
              <a:t>An agreed file naming convention, which </a:t>
            </a:r>
            <a:r>
              <a:rPr lang="en-US" dirty="0">
                <a:solidFill>
                  <a:schemeClr val="tx1"/>
                </a:solidFill>
              </a:rPr>
              <a:t>outlines the format that energy companies have requested </a:t>
            </a:r>
            <a:r>
              <a:rPr lang="en-US" dirty="0" smtClean="0">
                <a:solidFill>
                  <a:schemeClr val="tx1"/>
                </a:solidFill>
              </a:rPr>
              <a:t>the </a:t>
            </a:r>
            <a:r>
              <a:rPr lang="en-US" dirty="0">
                <a:solidFill>
                  <a:schemeClr val="tx1"/>
                </a:solidFill>
              </a:rPr>
              <a:t>supporting evidence should be in when sending it to them. </a:t>
            </a:r>
            <a:endParaRPr lang="en-GB" dirty="0" smtClean="0">
              <a:solidFill>
                <a:schemeClr val="tx1"/>
              </a:solidFill>
            </a:endParaRPr>
          </a:p>
          <a:p>
            <a:pPr>
              <a:lnSpc>
                <a:spcPct val="120000"/>
              </a:lnSpc>
            </a:pPr>
            <a:endParaRPr lang="en-GB" dirty="0" smtClean="0">
              <a:solidFill>
                <a:schemeClr val="tx1"/>
              </a:solidFill>
            </a:endParaRPr>
          </a:p>
          <a:p>
            <a:pPr>
              <a:lnSpc>
                <a:spcPct val="120000"/>
              </a:lnSpc>
            </a:pPr>
            <a:endParaRPr lang="en-GB" dirty="0">
              <a:solidFill>
                <a:schemeClr val="tx1"/>
              </a:solidFill>
            </a:endParaRPr>
          </a:p>
          <a:p>
            <a:pPr>
              <a:lnSpc>
                <a:spcPct val="120000"/>
              </a:lnSpc>
            </a:pPr>
            <a:endParaRPr lang="en-GB" dirty="0" smtClean="0">
              <a:solidFill>
                <a:schemeClr val="tx1"/>
              </a:solidFill>
            </a:endParaRPr>
          </a:p>
        </p:txBody>
      </p:sp>
    </p:spTree>
    <p:extLst>
      <p:ext uri="{BB962C8B-B14F-4D97-AF65-F5344CB8AC3E}">
        <p14:creationId xmlns:p14="http://schemas.microsoft.com/office/powerpoint/2010/main" val="1420951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051598E-9D06-4046-8EF2-7702044C4E81}" type="slidenum">
              <a:rPr lang="en-US" smtClean="0">
                <a:latin typeface="Calibri" panose="020F0502020204030204" pitchFamily="34" charset="0"/>
                <a:cs typeface="Calibri" panose="020F0502020204030204" pitchFamily="34" charset="0"/>
              </a:rPr>
              <a:pPr/>
              <a:t>9</a:t>
            </a:fld>
            <a:endParaRPr lang="en-US" dirty="0">
              <a:latin typeface="Calibri" panose="020F0502020204030204" pitchFamily="34" charset="0"/>
              <a:cs typeface="Calibri" panose="020F0502020204030204" pitchFamily="34" charset="0"/>
            </a:endParaRPr>
          </a:p>
        </p:txBody>
      </p:sp>
      <p:sp>
        <p:nvSpPr>
          <p:cNvPr id="7" name="Title 15"/>
          <p:cNvSpPr>
            <a:spLocks noGrp="1"/>
          </p:cNvSpPr>
          <p:nvPr>
            <p:ph type="title"/>
          </p:nvPr>
        </p:nvSpPr>
        <p:spPr>
          <a:xfrm>
            <a:off x="1835696" y="476672"/>
            <a:ext cx="5976664" cy="648072"/>
          </a:xfrm>
        </p:spPr>
        <p:txBody>
          <a:bodyPr>
            <a:normAutofit/>
          </a:bodyPr>
          <a:lstStyle/>
          <a:p>
            <a:r>
              <a:rPr lang="en-US" b="1" dirty="0" smtClean="0">
                <a:latin typeface="Calibri" pitchFamily="34" charset="0"/>
                <a:cs typeface="Calibri" pitchFamily="34" charset="0"/>
              </a:rPr>
              <a:t>ECO Reporting Working Group</a:t>
            </a:r>
            <a:endParaRPr lang="en-US" b="1" dirty="0">
              <a:latin typeface="Calibri" pitchFamily="34" charset="0"/>
              <a:cs typeface="Calibri" pitchFamily="34" charset="0"/>
            </a:endParaRPr>
          </a:p>
        </p:txBody>
      </p:sp>
      <p:sp>
        <p:nvSpPr>
          <p:cNvPr id="5" name="Footer Placeholder 4"/>
          <p:cNvSpPr>
            <a:spLocks noGrp="1"/>
          </p:cNvSpPr>
          <p:nvPr>
            <p:ph type="ftr" sz="quarter" idx="3"/>
          </p:nvPr>
        </p:nvSpPr>
        <p:spPr>
          <a:xfrm>
            <a:off x="899592" y="6309320"/>
            <a:ext cx="7704000" cy="548680"/>
          </a:xfrm>
        </p:spPr>
        <p:txBody>
          <a:bodyPr/>
          <a:lstStyle/>
          <a:p>
            <a:r>
              <a:rPr lang="en-US" dirty="0">
                <a:latin typeface="Calibri" panose="020F0502020204030204" pitchFamily="34" charset="0"/>
                <a:cs typeface="Calibri" panose="020F0502020204030204" pitchFamily="34" charset="0"/>
              </a:rPr>
              <a:t>ECO Steering Group (31/10/14) – </a:t>
            </a:r>
            <a:r>
              <a:rPr lang="en-US" dirty="0" smtClean="0">
                <a:latin typeface="Calibri" panose="020F0502020204030204" pitchFamily="34" charset="0"/>
                <a:cs typeface="Calibri" panose="020F0502020204030204" pitchFamily="34" charset="0"/>
              </a:rPr>
              <a:t>Agenda item 2: DECC </a:t>
            </a:r>
            <a:r>
              <a:rPr lang="en-US" dirty="0">
                <a:latin typeface="Calibri" panose="020F0502020204030204" pitchFamily="34" charset="0"/>
                <a:cs typeface="Calibri" panose="020F0502020204030204" pitchFamily="34" charset="0"/>
              </a:rPr>
              <a:t>update</a:t>
            </a:r>
          </a:p>
        </p:txBody>
      </p:sp>
      <p:sp>
        <p:nvSpPr>
          <p:cNvPr id="26" name="Content Placeholder 2"/>
          <p:cNvSpPr>
            <a:spLocks noGrp="1"/>
          </p:cNvSpPr>
          <p:nvPr>
            <p:ph idx="1"/>
          </p:nvPr>
        </p:nvSpPr>
        <p:spPr>
          <a:xfrm>
            <a:off x="467544" y="1340768"/>
            <a:ext cx="8284856" cy="4536504"/>
          </a:xfrm>
        </p:spPr>
        <p:txBody>
          <a:bodyPr>
            <a:normAutofit lnSpcReduction="10000"/>
          </a:bodyPr>
          <a:lstStyle/>
          <a:p>
            <a:pPr>
              <a:lnSpc>
                <a:spcPct val="120000"/>
              </a:lnSpc>
            </a:pPr>
            <a:r>
              <a:rPr lang="en-GB" b="1" dirty="0" smtClean="0">
                <a:solidFill>
                  <a:schemeClr val="tx1"/>
                </a:solidFill>
              </a:rPr>
              <a:t>Key actions from the 8 October Working Group meeting:</a:t>
            </a:r>
          </a:p>
          <a:p>
            <a:pPr marL="285750" indent="-285750">
              <a:lnSpc>
                <a:spcPct val="120000"/>
              </a:lnSpc>
              <a:buFont typeface="Arial" panose="020B0604020202020204" pitchFamily="34" charset="0"/>
              <a:buChar char="•"/>
            </a:pPr>
            <a:r>
              <a:rPr lang="en-GB" dirty="0" smtClean="0">
                <a:solidFill>
                  <a:schemeClr val="tx1"/>
                </a:solidFill>
              </a:rPr>
              <a:t>DECC, Ofgem, E.UK and NIA will work together to a) identify common errors in reporting, b) amend the forms to reduce likelihood of these errors, and c) produce guidance to completing the forms. </a:t>
            </a:r>
          </a:p>
          <a:p>
            <a:pPr marL="285750" indent="-285750">
              <a:lnSpc>
                <a:spcPct val="120000"/>
              </a:lnSpc>
              <a:buFont typeface="Arial" panose="020B0604020202020204" pitchFamily="34" charset="0"/>
              <a:buChar char="•"/>
            </a:pPr>
            <a:r>
              <a:rPr lang="en-GB" dirty="0" smtClean="0">
                <a:solidFill>
                  <a:schemeClr val="tx1"/>
                </a:solidFill>
              </a:rPr>
              <a:t>NIA will work with Ofgem to produce a “myth-buster” document for its members, clarifying the reporting process.</a:t>
            </a:r>
          </a:p>
          <a:p>
            <a:pPr marL="285750" indent="-285750">
              <a:lnSpc>
                <a:spcPct val="120000"/>
              </a:lnSpc>
              <a:buFont typeface="Arial" panose="020B0604020202020204" pitchFamily="34" charset="0"/>
              <a:buChar char="•"/>
            </a:pPr>
            <a:r>
              <a:rPr lang="en-GB" dirty="0">
                <a:solidFill>
                  <a:schemeClr val="tx1"/>
                </a:solidFill>
                <a:latin typeface="+mj-lt"/>
              </a:rPr>
              <a:t>DECC </a:t>
            </a:r>
            <a:r>
              <a:rPr lang="en-GB" dirty="0" smtClean="0">
                <a:solidFill>
                  <a:schemeClr val="tx1"/>
                </a:solidFill>
                <a:latin typeface="+mj-lt"/>
              </a:rPr>
              <a:t>will discuss </a:t>
            </a:r>
            <a:r>
              <a:rPr lang="en-GB" dirty="0">
                <a:solidFill>
                  <a:schemeClr val="tx1"/>
                </a:solidFill>
                <a:latin typeface="+mj-lt"/>
              </a:rPr>
              <a:t>with Ofgem and suppliers the potential of rejection letters and other </a:t>
            </a:r>
            <a:r>
              <a:rPr lang="en-GB" dirty="0" smtClean="0">
                <a:solidFill>
                  <a:schemeClr val="tx1"/>
                </a:solidFill>
                <a:latin typeface="+mj-lt"/>
              </a:rPr>
              <a:t>possible ways of increasing transparency for the </a:t>
            </a:r>
            <a:r>
              <a:rPr lang="en-GB" dirty="0">
                <a:solidFill>
                  <a:schemeClr val="tx1"/>
                </a:solidFill>
                <a:latin typeface="+mj-lt"/>
              </a:rPr>
              <a:t>supply chain</a:t>
            </a:r>
            <a:r>
              <a:rPr lang="en-GB" dirty="0" smtClean="0">
                <a:solidFill>
                  <a:schemeClr val="tx1"/>
                </a:solidFill>
                <a:latin typeface="+mj-lt"/>
              </a:rPr>
              <a:t>.</a:t>
            </a:r>
          </a:p>
          <a:p>
            <a:pPr marL="285750" indent="-285750">
              <a:lnSpc>
                <a:spcPct val="120000"/>
              </a:lnSpc>
              <a:buFont typeface="Arial" panose="020B0604020202020204" pitchFamily="34" charset="0"/>
              <a:buChar char="•"/>
            </a:pPr>
            <a:r>
              <a:rPr lang="en-GB" dirty="0" smtClean="0">
                <a:solidFill>
                  <a:schemeClr val="tx1"/>
                </a:solidFill>
                <a:latin typeface="+mj-lt"/>
                <a:ea typeface="Times New Roman"/>
                <a:cs typeface="Times New Roman"/>
              </a:rPr>
              <a:t>E.UK will work with suppliers to seek, as far as possible, standardisation of notification templates by 1 April 2015</a:t>
            </a:r>
            <a:endParaRPr lang="en-GB" dirty="0">
              <a:solidFill>
                <a:schemeClr val="tx1"/>
              </a:solidFill>
              <a:latin typeface="+mj-lt"/>
              <a:ea typeface="Times New Roman"/>
              <a:cs typeface="Times New Roman"/>
            </a:endParaRPr>
          </a:p>
          <a:p>
            <a:pPr marL="285750" indent="-285750">
              <a:lnSpc>
                <a:spcPct val="120000"/>
              </a:lnSpc>
              <a:buFont typeface="Arial" panose="020B0604020202020204" pitchFamily="34" charset="0"/>
              <a:buChar char="•"/>
            </a:pPr>
            <a:r>
              <a:rPr lang="en-GB" dirty="0">
                <a:solidFill>
                  <a:schemeClr val="tx1"/>
                </a:solidFill>
              </a:rPr>
              <a:t>DECC, Ofgem, E.UK and NIA to gather feedback on successes of programme to </a:t>
            </a:r>
            <a:r>
              <a:rPr lang="en-GB" dirty="0" smtClean="0">
                <a:solidFill>
                  <a:schemeClr val="tx1"/>
                </a:solidFill>
              </a:rPr>
              <a:t>date and try to quantify impacts.</a:t>
            </a:r>
            <a:endParaRPr lang="en-GB" dirty="0">
              <a:solidFill>
                <a:schemeClr val="tx1"/>
              </a:solidFill>
            </a:endParaRPr>
          </a:p>
          <a:p>
            <a:pPr>
              <a:lnSpc>
                <a:spcPct val="120000"/>
              </a:lnSpc>
            </a:pPr>
            <a:endParaRPr lang="en-GB" dirty="0">
              <a:solidFill>
                <a:schemeClr val="tx1"/>
              </a:solidFill>
            </a:endParaRPr>
          </a:p>
        </p:txBody>
      </p:sp>
    </p:spTree>
    <p:extLst>
      <p:ext uri="{BB962C8B-B14F-4D97-AF65-F5344CB8AC3E}">
        <p14:creationId xmlns:p14="http://schemas.microsoft.com/office/powerpoint/2010/main" val="4128595458"/>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ter">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ir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resentationEServe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PresentationEServe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PresentationEServe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UK - Ipsos SRI">
  <a:themeElements>
    <a:clrScheme name="Corporate">
      <a:dk1>
        <a:srgbClr val="292926"/>
      </a:dk1>
      <a:lt1>
        <a:srgbClr val="FFFFFF"/>
      </a:lt1>
      <a:dk2>
        <a:srgbClr val="639EC8"/>
      </a:dk2>
      <a:lt2>
        <a:srgbClr val="292926"/>
      </a:lt2>
      <a:accent1>
        <a:srgbClr val="003E74"/>
      </a:accent1>
      <a:accent2>
        <a:srgbClr val="A5AEB6"/>
      </a:accent2>
      <a:accent3>
        <a:srgbClr val="639EC8"/>
      </a:accent3>
      <a:accent4>
        <a:srgbClr val="53534C"/>
      </a:accent4>
      <a:accent5>
        <a:srgbClr val="BE0F34"/>
      </a:accent5>
      <a:accent6>
        <a:srgbClr val="73AE57"/>
      </a:accent6>
      <a:hlink>
        <a:srgbClr val="003E74"/>
      </a:hlink>
      <a:folHlink>
        <a:srgbClr val="639EC8"/>
      </a:folHlink>
    </a:clrScheme>
    <a:fontScheme name="Ipsos MORI -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cap="flat" cmpd="sng" algn="ctr">
          <a:noFill/>
          <a:prstDash val="solid"/>
          <a:round/>
          <a:headEnd type="none" w="med" len="med"/>
          <a:tailEnd type="none" w="med" len="med"/>
        </a:ln>
        <a:effectLst/>
      </a:spPr>
      <a:bodyPr vert="horz" wrap="square" lIns="90000" tIns="72000" rIns="90000" bIns="72000" numCol="1" rtlCol="0" anchor="t" anchorCtr="0" compatLnSpc="1">
        <a:prstTxWarp prst="textNoShape">
          <a:avLst/>
        </a:prstTxWarp>
        <a:noAutofit/>
      </a:bodyPr>
      <a:lstStyle>
        <a:defPPr marL="173038" marR="0" indent="-173038" algn="l" defTabSz="914400" rtl="0" eaLnBrk="1" fontAlgn="base" latinLnBrk="0" hangingPunct="1">
          <a:lnSpc>
            <a:spcPct val="100000"/>
          </a:lnSpc>
          <a:spcBef>
            <a:spcPct val="0"/>
          </a:spcBef>
          <a:spcAft>
            <a:spcPct val="0"/>
          </a:spcAft>
          <a:buClrTx/>
          <a:buSzTx/>
          <a:buFont typeface="Arial" pitchFamily="34" charset="0"/>
          <a:buChar char="•"/>
          <a:tabLst/>
          <a:defRPr kumimoji="0" sz="1800" b="0" i="0" u="none" strike="noStrike" cap="none" normalizeH="0" baseline="0" dirty="0" smtClean="0">
            <a:ln>
              <a:noFill/>
            </a:ln>
            <a:solidFill>
              <a:schemeClr val="bg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txDef>
      <a:spPr>
        <a:noFill/>
      </a:spPr>
      <a:bodyPr wrap="square" lIns="0" tIns="0" rIns="0" bIns="0" rtlCol="0">
        <a:spAutoFit/>
      </a:bodyPr>
      <a:lstStyle>
        <a:defPPr algn="l">
          <a:defRPr sz="1800" dirty="0" smtClean="0"/>
        </a:defPPr>
      </a:lstStyle>
    </a:txDef>
  </a:objectDefaults>
  <a:extraClrSchemeLst>
    <a:extraClrScheme>
      <a:clrScheme name="Ipsos MORI -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sos MORI -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sos MORI -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sos MORI -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sos MORI -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sos MORI -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sos MORI -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sos MORI -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sos MORI -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sos MORI -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sos MORI -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sos MORI - TEMPLATE 13">
        <a:dk1>
          <a:srgbClr val="000000"/>
        </a:dk1>
        <a:lt1>
          <a:srgbClr val="FFFFFF"/>
        </a:lt1>
        <a:dk2>
          <a:srgbClr val="4E60A8"/>
        </a:dk2>
        <a:lt2>
          <a:srgbClr val="DDDDDD"/>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14">
        <a:dk1>
          <a:srgbClr val="333333"/>
        </a:dk1>
        <a:lt1>
          <a:srgbClr val="FFFFFF"/>
        </a:lt1>
        <a:dk2>
          <a:srgbClr val="4E60A8"/>
        </a:dk2>
        <a:lt2>
          <a:srgbClr val="DDDDDD"/>
        </a:lt2>
        <a:accent1>
          <a:srgbClr val="BBE0E3"/>
        </a:accent1>
        <a:accent2>
          <a:srgbClr val="333399"/>
        </a:accent2>
        <a:accent3>
          <a:srgbClr val="FFFFFF"/>
        </a:accent3>
        <a:accent4>
          <a:srgbClr val="2A2A2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sos MORI - TEMPLATE 15">
        <a:dk1>
          <a:srgbClr val="333333"/>
        </a:dk1>
        <a:lt1>
          <a:srgbClr val="FFFFFF"/>
        </a:lt1>
        <a:dk2>
          <a:srgbClr val="4E60A8"/>
        </a:dk2>
        <a:lt2>
          <a:srgbClr val="DDDDDD"/>
        </a:lt2>
        <a:accent1>
          <a:srgbClr val="8C2837"/>
        </a:accent1>
        <a:accent2>
          <a:srgbClr val="64B464"/>
        </a:accent2>
        <a:accent3>
          <a:srgbClr val="FFFFFF"/>
        </a:accent3>
        <a:accent4>
          <a:srgbClr val="2A2A2A"/>
        </a:accent4>
        <a:accent5>
          <a:srgbClr val="C5ACAE"/>
        </a:accent5>
        <a:accent6>
          <a:srgbClr val="5AA35A"/>
        </a:accent6>
        <a:hlink>
          <a:srgbClr val="FAA032"/>
        </a:hlink>
        <a:folHlink>
          <a:srgbClr val="1E50DC"/>
        </a:folHlink>
      </a:clrScheme>
      <a:clrMap bg1="lt1" tx1="dk1" bg2="lt2" tx2="dk2" accent1="accent1" accent2="accent2" accent3="accent3" accent4="accent4" accent5="accent5" accent6="accent6" hlink="hlink" folHlink="folHlink"/>
    </a:extraClrScheme>
    <a:extraClrScheme>
      <a:clrScheme name="Ipsos MORI - TEMPLATE 16">
        <a:dk1>
          <a:srgbClr val="333333"/>
        </a:dk1>
        <a:lt1>
          <a:srgbClr val="FFFFFF"/>
        </a:lt1>
        <a:dk2>
          <a:srgbClr val="003150"/>
        </a:dk2>
        <a:lt2>
          <a:srgbClr val="DDDDDD"/>
        </a:lt2>
        <a:accent1>
          <a:srgbClr val="8C2837"/>
        </a:accent1>
        <a:accent2>
          <a:srgbClr val="64B464"/>
        </a:accent2>
        <a:accent3>
          <a:srgbClr val="FFFFFF"/>
        </a:accent3>
        <a:accent4>
          <a:srgbClr val="2A2A2A"/>
        </a:accent4>
        <a:accent5>
          <a:srgbClr val="C5ACAE"/>
        </a:accent5>
        <a:accent6>
          <a:srgbClr val="5AA35A"/>
        </a:accent6>
        <a:hlink>
          <a:srgbClr val="FAA032"/>
        </a:hlink>
        <a:folHlink>
          <a:srgbClr val="1E50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PresentationEServe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5cc1a3f04df374b02ede432ed8659e3b">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documentManagement>
</p:properties>
</file>

<file path=customXml/itemProps1.xml><?xml version="1.0" encoding="utf-8"?>
<ds:datastoreItem xmlns:ds="http://schemas.openxmlformats.org/officeDocument/2006/customXml" ds:itemID="{9F870A64-5A11-45F4-B00E-AAB0EC287B45}">
  <ds:schemaRefs>
    <ds:schemaRef ds:uri="http://schemas.microsoft.com/sharepoint/v3/contenttype/forms"/>
  </ds:schemaRefs>
</ds:datastoreItem>
</file>

<file path=customXml/itemProps2.xml><?xml version="1.0" encoding="utf-8"?>
<ds:datastoreItem xmlns:ds="http://schemas.openxmlformats.org/officeDocument/2006/customXml" ds:itemID="{9DD61D53-E1AD-4054-B3A9-B0C949F665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55FA04-8911-4932-AC02-FAE8B3A92594}">
  <ds:schemaRefs>
    <ds:schemaRef ds:uri="http://www.w3.org/XML/1998/namespace"/>
    <ds:schemaRef ds:uri="http://schemas.microsoft.com/sharepoint/v3"/>
    <ds:schemaRef ds:uri="http://schemas.microsoft.com/office/2006/metadata/properties"/>
    <ds:schemaRef ds:uri="http://schemas.microsoft.com/office/2006/documentManagement/types"/>
    <ds:schemaRef ds:uri="http://purl.org/dc/dcmitype/"/>
    <ds:schemaRef ds:uri="http://schemas.openxmlformats.org/package/2006/metadata/core-properties"/>
    <ds:schemaRef ds:uri="http://purl.org/dc/elements/1.1/"/>
    <ds:schemaRef ds:uri="http://schemas.microsoft.com/office/infopath/2007/PartnerControl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3417</TotalTime>
  <Words>2444</Words>
  <Application>Microsoft Office PowerPoint</Application>
  <PresentationFormat>On-screen Show (4:3)</PresentationFormat>
  <Paragraphs>340</Paragraphs>
  <Slides>30</Slides>
  <Notes>9</Notes>
  <HiddenSlides>0</HiddenSlides>
  <MMClips>0</MMClips>
  <ScaleCrop>false</ScaleCrop>
  <HeadingPairs>
    <vt:vector size="4" baseType="variant">
      <vt:variant>
        <vt:lpstr>Theme</vt:lpstr>
      </vt:variant>
      <vt:variant>
        <vt:i4>8</vt:i4>
      </vt:variant>
      <vt:variant>
        <vt:lpstr>Slide Titles</vt:lpstr>
      </vt:variant>
      <vt:variant>
        <vt:i4>30</vt:i4>
      </vt:variant>
    </vt:vector>
  </HeadingPairs>
  <TitlesOfParts>
    <vt:vector size="38" baseType="lpstr">
      <vt:lpstr>Master</vt:lpstr>
      <vt:lpstr>FirstSlideMaster</vt:lpstr>
      <vt:lpstr>PresentationEServe2013</vt:lpstr>
      <vt:lpstr>LastSlideMaster</vt:lpstr>
      <vt:lpstr>1_PresentationEServe2013</vt:lpstr>
      <vt:lpstr>2_PresentationEServe2013</vt:lpstr>
      <vt:lpstr>UK - Ipsos SRI</vt:lpstr>
      <vt:lpstr>3_PresentationEServe2013</vt:lpstr>
      <vt:lpstr>ECO Steering Group Meeting</vt:lpstr>
      <vt:lpstr> Agenda</vt:lpstr>
      <vt:lpstr>Actions from last meeting (held on 26/09/14)</vt:lpstr>
      <vt:lpstr>Actions &amp; Answers (x2)</vt:lpstr>
      <vt:lpstr>DECC update</vt:lpstr>
      <vt:lpstr>ECO Reporting Working Group</vt:lpstr>
      <vt:lpstr>ECO Reporting Working Group</vt:lpstr>
      <vt:lpstr>ECO Reporting Working Group</vt:lpstr>
      <vt:lpstr>ECO Reporting Working Group</vt:lpstr>
      <vt:lpstr>PowerPoint Presentation</vt:lpstr>
      <vt:lpstr>PowerPoint Presentation</vt:lpstr>
      <vt:lpstr>Operational Update</vt:lpstr>
      <vt:lpstr>Operational Update</vt:lpstr>
      <vt:lpstr>PowerPoint Presentation</vt:lpstr>
      <vt:lpstr>Development Update – ECO1</vt:lpstr>
      <vt:lpstr>Development Update – ECO2</vt:lpstr>
      <vt:lpstr>Development Update – ECO2</vt:lpstr>
      <vt:lpstr>PowerPoint Presentation</vt:lpstr>
      <vt:lpstr>Brokerage (Operational Review, Ratings and Access to Brokerage).</vt:lpstr>
      <vt:lpstr>Brokerage Operational Review</vt:lpstr>
      <vt:lpstr>Brokerage Operational Review</vt:lpstr>
      <vt:lpstr>Brokerage Operational Review</vt:lpstr>
      <vt:lpstr>Ratings</vt:lpstr>
      <vt:lpstr>Ratings</vt:lpstr>
      <vt:lpstr>Extending access</vt:lpstr>
      <vt:lpstr>Extending access</vt:lpstr>
      <vt:lpstr>Views? </vt:lpstr>
      <vt:lpstr>Future of the Energy Company Obligation: key questions for Group</vt:lpstr>
      <vt:lpstr>Future of ECO: 2017 and beyond</vt:lpstr>
      <vt:lpstr>PowerPoint Presentation</vt:lpstr>
    </vt:vector>
  </TitlesOfParts>
  <Company>Department of Energy &amp; Climate Change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DECC Presentation</dc:title>
  <dc:creator>Department of Energy &amp; Climate Change</dc:creator>
  <cp:lastModifiedBy>Hollingshead Paul</cp:lastModifiedBy>
  <cp:revision>195</cp:revision>
  <cp:lastPrinted>2014-10-30T11:27:45Z</cp:lastPrinted>
  <dcterms:created xsi:type="dcterms:W3CDTF">2012-10-10T09:02:29Z</dcterms:created>
  <dcterms:modified xsi:type="dcterms:W3CDTF">2014-12-22T10:26:39Z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